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ink/ink1.xml" ContentType="application/inkml+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ppt/tags/tag27.xml" ContentType="application/vnd.openxmlformats-officedocument.presentationml.tags+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tags/tag31.xml" ContentType="application/vnd.openxmlformats-officedocument.presentationml.tags+xml"/>
  <Override PartName="/ppt/notesSlides/notesSlide36.xml" ContentType="application/vnd.openxmlformats-officedocument.presentationml.notesSlide+xml"/>
  <Override PartName="/ppt/tags/tag3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3.xml" ContentType="application/vnd.openxmlformats-officedocument.presentationml.tags+xml"/>
  <Override PartName="/ppt/notesSlides/notesSlide39.xml" ContentType="application/vnd.openxmlformats-officedocument.presentationml.notesSlide+xml"/>
  <Override PartName="/ppt/tags/tag34.xml" ContentType="application/vnd.openxmlformats-officedocument.presentationml.tags+xml"/>
  <Override PartName="/ppt/notesSlides/notesSlide40.xml" ContentType="application/vnd.openxmlformats-officedocument.presentationml.notesSlide+xml"/>
  <Override PartName="/ppt/tags/tag3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99" r:id="rId4"/>
  </p:sldMasterIdLst>
  <p:notesMasterIdLst>
    <p:notesMasterId r:id="rId55"/>
  </p:notesMasterIdLst>
  <p:handoutMasterIdLst>
    <p:handoutMasterId r:id="rId56"/>
  </p:handoutMasterIdLst>
  <p:sldIdLst>
    <p:sldId id="1017" r:id="rId5"/>
    <p:sldId id="1018" r:id="rId6"/>
    <p:sldId id="1019" r:id="rId7"/>
    <p:sldId id="1020" r:id="rId8"/>
    <p:sldId id="791" r:id="rId9"/>
    <p:sldId id="1035" r:id="rId10"/>
    <p:sldId id="1062" r:id="rId11"/>
    <p:sldId id="1036" r:id="rId12"/>
    <p:sldId id="1063" r:id="rId13"/>
    <p:sldId id="1037" r:id="rId14"/>
    <p:sldId id="1029" r:id="rId15"/>
    <p:sldId id="1025" r:id="rId16"/>
    <p:sldId id="1041" r:id="rId17"/>
    <p:sldId id="1042" r:id="rId18"/>
    <p:sldId id="1043" r:id="rId19"/>
    <p:sldId id="1044" r:id="rId20"/>
    <p:sldId id="1030" r:id="rId21"/>
    <p:sldId id="1026" r:id="rId22"/>
    <p:sldId id="1045" r:id="rId23"/>
    <p:sldId id="1046" r:id="rId24"/>
    <p:sldId id="1064" r:id="rId25"/>
    <p:sldId id="1047" r:id="rId26"/>
    <p:sldId id="1048" r:id="rId27"/>
    <p:sldId id="1049" r:id="rId28"/>
    <p:sldId id="1050" r:id="rId29"/>
    <p:sldId id="1051" r:id="rId30"/>
    <p:sldId id="1052" r:id="rId31"/>
    <p:sldId id="1031" r:id="rId32"/>
    <p:sldId id="1027" r:id="rId33"/>
    <p:sldId id="1053" r:id="rId34"/>
    <p:sldId id="1054" r:id="rId35"/>
    <p:sldId id="1055" r:id="rId36"/>
    <p:sldId id="1056" r:id="rId37"/>
    <p:sldId id="1057" r:id="rId38"/>
    <p:sldId id="1032" r:id="rId39"/>
    <p:sldId id="1058" r:id="rId40"/>
    <p:sldId id="1065" r:id="rId41"/>
    <p:sldId id="1059" r:id="rId42"/>
    <p:sldId id="1066" r:id="rId43"/>
    <p:sldId id="1033" r:id="rId44"/>
    <p:sldId id="1028" r:id="rId45"/>
    <p:sldId id="1060" r:id="rId46"/>
    <p:sldId id="1061" r:id="rId47"/>
    <p:sldId id="1034" r:id="rId48"/>
    <p:sldId id="1021" r:id="rId49"/>
    <p:sldId id="1022" r:id="rId50"/>
    <p:sldId id="1023" r:id="rId51"/>
    <p:sldId id="1024" r:id="rId52"/>
    <p:sldId id="884" r:id="rId53"/>
    <p:sldId id="885" r:id="rId54"/>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894017-F0A0-4FA0-9449-8319E733EAAA}" v="7" dt="2023-10-18T03:49:08.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7" autoAdjust="0"/>
    <p:restoredTop sz="94434" autoAdjust="0"/>
  </p:normalViewPr>
  <p:slideViewPr>
    <p:cSldViewPr snapToGrid="0">
      <p:cViewPr varScale="1">
        <p:scale>
          <a:sx n="67" d="100"/>
          <a:sy n="67" d="100"/>
        </p:scale>
        <p:origin x="1192" y="44"/>
      </p:cViewPr>
      <p:guideLst>
        <p:guide orient="horz" pos="2160"/>
        <p:guide pos="2880"/>
      </p:guideLst>
    </p:cSldViewPr>
  </p:slideViewPr>
  <p:outlineViewPr>
    <p:cViewPr>
      <p:scale>
        <a:sx n="33" d="100"/>
        <a:sy n="33" d="100"/>
      </p:scale>
      <p:origin x="0" y="502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iah Amin" userId="5bed6727-455b-4027-94f3-9d22a8e4d867" providerId="ADAL" clId="{64894017-F0A0-4FA0-9449-8319E733EAAA}"/>
    <pc:docChg chg="custSel modSld modMainMaster">
      <pc:chgData name="Salmiah Amin" userId="5bed6727-455b-4027-94f3-9d22a8e4d867" providerId="ADAL" clId="{64894017-F0A0-4FA0-9449-8319E733EAAA}" dt="2023-10-18T03:49:08.147" v="40"/>
      <pc:docMkLst>
        <pc:docMk/>
      </pc:docMkLst>
      <pc:sldChg chg="addSp delSp modSp mod">
        <pc:chgData name="Salmiah Amin" userId="5bed6727-455b-4027-94f3-9d22a8e4d867" providerId="ADAL" clId="{64894017-F0A0-4FA0-9449-8319E733EAAA}" dt="2023-10-18T03:03:06.542" v="39" actId="20577"/>
        <pc:sldMkLst>
          <pc:docMk/>
          <pc:sldMk cId="3248505916" sldId="1017"/>
        </pc:sldMkLst>
        <pc:spChg chg="add mod">
          <ac:chgData name="Salmiah Amin" userId="5bed6727-455b-4027-94f3-9d22a8e4d867" providerId="ADAL" clId="{64894017-F0A0-4FA0-9449-8319E733EAAA}" dt="2023-10-18T03:02:59.955" v="22"/>
          <ac:spMkLst>
            <pc:docMk/>
            <pc:sldMk cId="3248505916" sldId="1017"/>
            <ac:spMk id="2" creationId="{89B5D2A9-FD2E-6CE7-65A4-4B63ECBBC95A}"/>
          </ac:spMkLst>
        </pc:spChg>
        <pc:spChg chg="add mod">
          <ac:chgData name="Salmiah Amin" userId="5bed6727-455b-4027-94f3-9d22a8e4d867" providerId="ADAL" clId="{64894017-F0A0-4FA0-9449-8319E733EAAA}" dt="2023-10-18T03:03:06.542" v="39" actId="20577"/>
          <ac:spMkLst>
            <pc:docMk/>
            <pc:sldMk cId="3248505916" sldId="1017"/>
            <ac:spMk id="3" creationId="{F6D7E92A-6BFE-AA25-B814-662AEE0A96E9}"/>
          </ac:spMkLst>
        </pc:spChg>
        <pc:picChg chg="del">
          <ac:chgData name="Salmiah Amin" userId="5bed6727-455b-4027-94f3-9d22a8e4d867" providerId="ADAL" clId="{64894017-F0A0-4FA0-9449-8319E733EAAA}" dt="2023-10-18T03:02:35.071" v="21" actId="478"/>
          <ac:picMkLst>
            <pc:docMk/>
            <pc:sldMk cId="3248505916" sldId="1017"/>
            <ac:picMk id="5" creationId="{00000000-0000-0000-0000-000000000000}"/>
          </ac:picMkLst>
        </pc:picChg>
      </pc:sldChg>
      <pc:sldChg chg="modSp">
        <pc:chgData name="Salmiah Amin" userId="5bed6727-455b-4027-94f3-9d22a8e4d867" providerId="ADAL" clId="{64894017-F0A0-4FA0-9449-8319E733EAAA}" dt="2023-10-18T03:02:22.555" v="3"/>
        <pc:sldMkLst>
          <pc:docMk/>
          <pc:sldMk cId="3951717235" sldId="1019"/>
        </pc:sldMkLst>
        <pc:spChg chg="mod">
          <ac:chgData name="Salmiah Amin" userId="5bed6727-455b-4027-94f3-9d22a8e4d867" providerId="ADAL" clId="{64894017-F0A0-4FA0-9449-8319E733EAAA}" dt="2023-10-18T03:02:22.555" v="3"/>
          <ac:spMkLst>
            <pc:docMk/>
            <pc:sldMk cId="3951717235" sldId="1019"/>
            <ac:spMk id="3" creationId="{00000000-0000-0000-0000-000000000000}"/>
          </ac:spMkLst>
        </pc:spChg>
      </pc:sldChg>
      <pc:sldChg chg="modSp">
        <pc:chgData name="Salmiah Amin" userId="5bed6727-455b-4027-94f3-9d22a8e4d867" providerId="ADAL" clId="{64894017-F0A0-4FA0-9449-8319E733EAAA}" dt="2023-10-18T03:02:22.555" v="3"/>
        <pc:sldMkLst>
          <pc:docMk/>
          <pc:sldMk cId="89882122" sldId="1020"/>
        </pc:sldMkLst>
        <pc:spChg chg="mod">
          <ac:chgData name="Salmiah Amin" userId="5bed6727-455b-4027-94f3-9d22a8e4d867" providerId="ADAL" clId="{64894017-F0A0-4FA0-9449-8319E733EAAA}" dt="2023-10-18T03:02:22.555" v="3"/>
          <ac:spMkLst>
            <pc:docMk/>
            <pc:sldMk cId="89882122" sldId="1020"/>
            <ac:spMk id="2" creationId="{00000000-0000-0000-0000-000000000000}"/>
          </ac:spMkLst>
        </pc:spChg>
        <pc:spChg chg="mod">
          <ac:chgData name="Salmiah Amin" userId="5bed6727-455b-4027-94f3-9d22a8e4d867" providerId="ADAL" clId="{64894017-F0A0-4FA0-9449-8319E733EAAA}" dt="2023-10-18T03:02:22.555" v="3"/>
          <ac:spMkLst>
            <pc:docMk/>
            <pc:sldMk cId="89882122" sldId="1020"/>
            <ac:spMk id="3" creationId="{00000000-0000-0000-0000-000000000000}"/>
          </ac:spMkLst>
        </pc:spChg>
      </pc:sldChg>
      <pc:sldChg chg="modSp">
        <pc:chgData name="Salmiah Amin" userId="5bed6727-455b-4027-94f3-9d22a8e4d867" providerId="ADAL" clId="{64894017-F0A0-4FA0-9449-8319E733EAAA}" dt="2023-10-18T03:02:22.555" v="3"/>
        <pc:sldMkLst>
          <pc:docMk/>
          <pc:sldMk cId="2899299361" sldId="1021"/>
        </pc:sldMkLst>
        <pc:spChg chg="mod">
          <ac:chgData name="Salmiah Amin" userId="5bed6727-455b-4027-94f3-9d22a8e4d867" providerId="ADAL" clId="{64894017-F0A0-4FA0-9449-8319E733EAAA}" dt="2023-10-18T03:02:22.555" v="3"/>
          <ac:spMkLst>
            <pc:docMk/>
            <pc:sldMk cId="2899299361" sldId="1021"/>
            <ac:spMk id="5" creationId="{00000000-0000-0000-0000-000000000000}"/>
          </ac:spMkLst>
        </pc:spChg>
      </pc:sldChg>
      <pc:sldChg chg="modSp">
        <pc:chgData name="Salmiah Amin" userId="5bed6727-455b-4027-94f3-9d22a8e4d867" providerId="ADAL" clId="{64894017-F0A0-4FA0-9449-8319E733EAAA}" dt="2023-10-18T03:02:22.555" v="3"/>
        <pc:sldMkLst>
          <pc:docMk/>
          <pc:sldMk cId="972215868" sldId="1022"/>
        </pc:sldMkLst>
        <pc:spChg chg="mod">
          <ac:chgData name="Salmiah Amin" userId="5bed6727-455b-4027-94f3-9d22a8e4d867" providerId="ADAL" clId="{64894017-F0A0-4FA0-9449-8319E733EAAA}" dt="2023-10-18T03:02:22.555" v="3"/>
          <ac:spMkLst>
            <pc:docMk/>
            <pc:sldMk cId="972215868" sldId="1022"/>
            <ac:spMk id="3" creationId="{00000000-0000-0000-0000-000000000000}"/>
          </ac:spMkLst>
        </pc:spChg>
      </pc:sldChg>
      <pc:sldChg chg="modSp">
        <pc:chgData name="Salmiah Amin" userId="5bed6727-455b-4027-94f3-9d22a8e4d867" providerId="ADAL" clId="{64894017-F0A0-4FA0-9449-8319E733EAAA}" dt="2023-10-18T03:02:22.555" v="3"/>
        <pc:sldMkLst>
          <pc:docMk/>
          <pc:sldMk cId="1822244089" sldId="1024"/>
        </pc:sldMkLst>
        <pc:spChg chg="mod">
          <ac:chgData name="Salmiah Amin" userId="5bed6727-455b-4027-94f3-9d22a8e4d867" providerId="ADAL" clId="{64894017-F0A0-4FA0-9449-8319E733EAAA}" dt="2023-10-18T03:02:22.555" v="3"/>
          <ac:spMkLst>
            <pc:docMk/>
            <pc:sldMk cId="1822244089" sldId="1024"/>
            <ac:spMk id="3" creationId="{00000000-0000-0000-0000-000000000000}"/>
          </ac:spMkLst>
        </pc:spChg>
      </pc:sldChg>
      <pc:sldChg chg="modSp">
        <pc:chgData name="Salmiah Amin" userId="5bed6727-455b-4027-94f3-9d22a8e4d867" providerId="ADAL" clId="{64894017-F0A0-4FA0-9449-8319E733EAAA}" dt="2023-10-18T03:02:22.555" v="3"/>
        <pc:sldMkLst>
          <pc:docMk/>
          <pc:sldMk cId="3960531846" sldId="1035"/>
        </pc:sldMkLst>
        <pc:spChg chg="mod">
          <ac:chgData name="Salmiah Amin" userId="5bed6727-455b-4027-94f3-9d22a8e4d867" providerId="ADAL" clId="{64894017-F0A0-4FA0-9449-8319E733EAAA}" dt="2023-10-18T03:02:22.555" v="3"/>
          <ac:spMkLst>
            <pc:docMk/>
            <pc:sldMk cId="3960531846" sldId="1035"/>
            <ac:spMk id="8194" creationId="{00000000-0000-0000-0000-000000000000}"/>
          </ac:spMkLst>
        </pc:spChg>
      </pc:sldChg>
      <pc:sldChg chg="modSp">
        <pc:chgData name="Salmiah Amin" userId="5bed6727-455b-4027-94f3-9d22a8e4d867" providerId="ADAL" clId="{64894017-F0A0-4FA0-9449-8319E733EAAA}" dt="2023-10-18T03:02:22.555" v="3"/>
        <pc:sldMkLst>
          <pc:docMk/>
          <pc:sldMk cId="23197310" sldId="1036"/>
        </pc:sldMkLst>
        <pc:spChg chg="mod">
          <ac:chgData name="Salmiah Amin" userId="5bed6727-455b-4027-94f3-9d22a8e4d867" providerId="ADAL" clId="{64894017-F0A0-4FA0-9449-8319E733EAAA}" dt="2023-10-18T03:02:22.555" v="3"/>
          <ac:spMkLst>
            <pc:docMk/>
            <pc:sldMk cId="23197310" sldId="1036"/>
            <ac:spMk id="8194" creationId="{00000000-0000-0000-0000-000000000000}"/>
          </ac:spMkLst>
        </pc:spChg>
      </pc:sldChg>
      <pc:sldChg chg="modSp">
        <pc:chgData name="Salmiah Amin" userId="5bed6727-455b-4027-94f3-9d22a8e4d867" providerId="ADAL" clId="{64894017-F0A0-4FA0-9449-8319E733EAAA}" dt="2023-10-18T03:02:22.555" v="3"/>
        <pc:sldMkLst>
          <pc:docMk/>
          <pc:sldMk cId="2017409086" sldId="1037"/>
        </pc:sldMkLst>
        <pc:spChg chg="mod">
          <ac:chgData name="Salmiah Amin" userId="5bed6727-455b-4027-94f3-9d22a8e4d867" providerId="ADAL" clId="{64894017-F0A0-4FA0-9449-8319E733EAAA}" dt="2023-10-18T03:02:22.555" v="3"/>
          <ac:spMkLst>
            <pc:docMk/>
            <pc:sldMk cId="2017409086" sldId="1037"/>
            <ac:spMk id="8194" creationId="{00000000-0000-0000-0000-000000000000}"/>
          </ac:spMkLst>
        </pc:spChg>
      </pc:sldChg>
      <pc:sldChg chg="modSp">
        <pc:chgData name="Salmiah Amin" userId="5bed6727-455b-4027-94f3-9d22a8e4d867" providerId="ADAL" clId="{64894017-F0A0-4FA0-9449-8319E733EAAA}" dt="2023-10-18T03:02:22.555" v="3"/>
        <pc:sldMkLst>
          <pc:docMk/>
          <pc:sldMk cId="685817055" sldId="1041"/>
        </pc:sldMkLst>
        <pc:spChg chg="mod">
          <ac:chgData name="Salmiah Amin" userId="5bed6727-455b-4027-94f3-9d22a8e4d867" providerId="ADAL" clId="{64894017-F0A0-4FA0-9449-8319E733EAAA}" dt="2023-10-18T03:02:22.555" v="3"/>
          <ac:spMkLst>
            <pc:docMk/>
            <pc:sldMk cId="685817055" sldId="1041"/>
            <ac:spMk id="8194" creationId="{00000000-0000-0000-0000-000000000000}"/>
          </ac:spMkLst>
        </pc:spChg>
      </pc:sldChg>
      <pc:sldChg chg="modSp">
        <pc:chgData name="Salmiah Amin" userId="5bed6727-455b-4027-94f3-9d22a8e4d867" providerId="ADAL" clId="{64894017-F0A0-4FA0-9449-8319E733EAAA}" dt="2023-10-18T03:02:22.555" v="3"/>
        <pc:sldMkLst>
          <pc:docMk/>
          <pc:sldMk cId="24733701" sldId="1042"/>
        </pc:sldMkLst>
        <pc:spChg chg="mod">
          <ac:chgData name="Salmiah Amin" userId="5bed6727-455b-4027-94f3-9d22a8e4d867" providerId="ADAL" clId="{64894017-F0A0-4FA0-9449-8319E733EAAA}" dt="2023-10-18T03:02:22.555" v="3"/>
          <ac:spMkLst>
            <pc:docMk/>
            <pc:sldMk cId="24733701" sldId="1042"/>
            <ac:spMk id="8194" creationId="{00000000-0000-0000-0000-000000000000}"/>
          </ac:spMkLst>
        </pc:spChg>
      </pc:sldChg>
      <pc:sldChg chg="modSp">
        <pc:chgData name="Salmiah Amin" userId="5bed6727-455b-4027-94f3-9d22a8e4d867" providerId="ADAL" clId="{64894017-F0A0-4FA0-9449-8319E733EAAA}" dt="2023-10-18T03:02:22.555" v="3"/>
        <pc:sldMkLst>
          <pc:docMk/>
          <pc:sldMk cId="2677895782" sldId="1044"/>
        </pc:sldMkLst>
        <pc:spChg chg="mod">
          <ac:chgData name="Salmiah Amin" userId="5bed6727-455b-4027-94f3-9d22a8e4d867" providerId="ADAL" clId="{64894017-F0A0-4FA0-9449-8319E733EAAA}" dt="2023-10-18T03:02:22.555" v="3"/>
          <ac:spMkLst>
            <pc:docMk/>
            <pc:sldMk cId="2677895782" sldId="1044"/>
            <ac:spMk id="21506" creationId="{00000000-0000-0000-0000-000000000000}"/>
          </ac:spMkLst>
        </pc:spChg>
      </pc:sldChg>
      <pc:sldChg chg="modSp">
        <pc:chgData name="Salmiah Amin" userId="5bed6727-455b-4027-94f3-9d22a8e4d867" providerId="ADAL" clId="{64894017-F0A0-4FA0-9449-8319E733EAAA}" dt="2023-10-18T03:02:22.555" v="3"/>
        <pc:sldMkLst>
          <pc:docMk/>
          <pc:sldMk cId="1991483311" sldId="1048"/>
        </pc:sldMkLst>
        <pc:spChg chg="mod">
          <ac:chgData name="Salmiah Amin" userId="5bed6727-455b-4027-94f3-9d22a8e4d867" providerId="ADAL" clId="{64894017-F0A0-4FA0-9449-8319E733EAAA}" dt="2023-10-18T03:02:22.555" v="3"/>
          <ac:spMkLst>
            <pc:docMk/>
            <pc:sldMk cId="1991483311" sldId="1048"/>
            <ac:spMk id="3" creationId="{00000000-0000-0000-0000-000000000000}"/>
          </ac:spMkLst>
        </pc:spChg>
      </pc:sldChg>
      <pc:sldChg chg="addSp modSp">
        <pc:chgData name="Salmiah Amin" userId="5bed6727-455b-4027-94f3-9d22a8e4d867" providerId="ADAL" clId="{64894017-F0A0-4FA0-9449-8319E733EAAA}" dt="2023-10-18T03:49:08.147" v="40"/>
        <pc:sldMkLst>
          <pc:docMk/>
          <pc:sldMk cId="854259670" sldId="1049"/>
        </pc:sldMkLst>
        <pc:spChg chg="mod">
          <ac:chgData name="Salmiah Amin" userId="5bed6727-455b-4027-94f3-9d22a8e4d867" providerId="ADAL" clId="{64894017-F0A0-4FA0-9449-8319E733EAAA}" dt="2023-10-18T03:02:22.555" v="3"/>
          <ac:spMkLst>
            <pc:docMk/>
            <pc:sldMk cId="854259670" sldId="1049"/>
            <ac:spMk id="3" creationId="{00000000-0000-0000-0000-000000000000}"/>
          </ac:spMkLst>
        </pc:spChg>
        <pc:inkChg chg="add">
          <ac:chgData name="Salmiah Amin" userId="5bed6727-455b-4027-94f3-9d22a8e4d867" providerId="ADAL" clId="{64894017-F0A0-4FA0-9449-8319E733EAAA}" dt="2023-10-18T03:49:08.147" v="40"/>
          <ac:inkMkLst>
            <pc:docMk/>
            <pc:sldMk cId="854259670" sldId="1049"/>
            <ac:inkMk id="2" creationId="{EC5E2AFF-17A1-C2CF-85A4-2F798F8AD203}"/>
          </ac:inkMkLst>
        </pc:inkChg>
      </pc:sldChg>
      <pc:sldChg chg="addSp">
        <pc:chgData name="Salmiah Amin" userId="5bed6727-455b-4027-94f3-9d22a8e4d867" providerId="ADAL" clId="{64894017-F0A0-4FA0-9449-8319E733EAAA}" dt="2023-10-18T03:49:08.147" v="40"/>
        <pc:sldMkLst>
          <pc:docMk/>
          <pc:sldMk cId="3242690279" sldId="1050"/>
        </pc:sldMkLst>
        <pc:inkChg chg="add">
          <ac:chgData name="Salmiah Amin" userId="5bed6727-455b-4027-94f3-9d22a8e4d867" providerId="ADAL" clId="{64894017-F0A0-4FA0-9449-8319E733EAAA}" dt="2023-10-18T03:49:08.147" v="40"/>
          <ac:inkMkLst>
            <pc:docMk/>
            <pc:sldMk cId="3242690279" sldId="1050"/>
            <ac:inkMk id="4" creationId="{AD2C75F3-0245-6886-C2FE-D5C96E575F05}"/>
          </ac:inkMkLst>
        </pc:inkChg>
      </pc:sldChg>
      <pc:sldChg chg="modSp">
        <pc:chgData name="Salmiah Amin" userId="5bed6727-455b-4027-94f3-9d22a8e4d867" providerId="ADAL" clId="{64894017-F0A0-4FA0-9449-8319E733EAAA}" dt="2023-10-18T03:02:22.555" v="3"/>
        <pc:sldMkLst>
          <pc:docMk/>
          <pc:sldMk cId="410937010" sldId="1055"/>
        </pc:sldMkLst>
        <pc:spChg chg="mod">
          <ac:chgData name="Salmiah Amin" userId="5bed6727-455b-4027-94f3-9d22a8e4d867" providerId="ADAL" clId="{64894017-F0A0-4FA0-9449-8319E733EAAA}" dt="2023-10-18T03:02:22.555" v="3"/>
          <ac:spMkLst>
            <pc:docMk/>
            <pc:sldMk cId="410937010" sldId="1055"/>
            <ac:spMk id="21505" creationId="{00000000-0000-0000-0000-000000000000}"/>
          </ac:spMkLst>
        </pc:spChg>
      </pc:sldChg>
      <pc:sldChg chg="modSp">
        <pc:chgData name="Salmiah Amin" userId="5bed6727-455b-4027-94f3-9d22a8e4d867" providerId="ADAL" clId="{64894017-F0A0-4FA0-9449-8319E733EAAA}" dt="2023-10-18T03:02:22.555" v="3"/>
        <pc:sldMkLst>
          <pc:docMk/>
          <pc:sldMk cId="2431599727" sldId="1056"/>
        </pc:sldMkLst>
        <pc:spChg chg="mod">
          <ac:chgData name="Salmiah Amin" userId="5bed6727-455b-4027-94f3-9d22a8e4d867" providerId="ADAL" clId="{64894017-F0A0-4FA0-9449-8319E733EAAA}" dt="2023-10-18T03:02:22.555" v="3"/>
          <ac:spMkLst>
            <pc:docMk/>
            <pc:sldMk cId="2431599727" sldId="1056"/>
            <ac:spMk id="21505" creationId="{00000000-0000-0000-0000-000000000000}"/>
          </ac:spMkLst>
        </pc:spChg>
      </pc:sldChg>
      <pc:sldChg chg="modSp">
        <pc:chgData name="Salmiah Amin" userId="5bed6727-455b-4027-94f3-9d22a8e4d867" providerId="ADAL" clId="{64894017-F0A0-4FA0-9449-8319E733EAAA}" dt="2023-10-18T03:02:22.555" v="3"/>
        <pc:sldMkLst>
          <pc:docMk/>
          <pc:sldMk cId="665745699" sldId="1057"/>
        </pc:sldMkLst>
        <pc:spChg chg="mod">
          <ac:chgData name="Salmiah Amin" userId="5bed6727-455b-4027-94f3-9d22a8e4d867" providerId="ADAL" clId="{64894017-F0A0-4FA0-9449-8319E733EAAA}" dt="2023-10-18T03:02:22.555" v="3"/>
          <ac:spMkLst>
            <pc:docMk/>
            <pc:sldMk cId="665745699" sldId="1057"/>
            <ac:spMk id="21505" creationId="{00000000-0000-0000-0000-000000000000}"/>
          </ac:spMkLst>
        </pc:spChg>
      </pc:sldChg>
      <pc:sldChg chg="modSp">
        <pc:chgData name="Salmiah Amin" userId="5bed6727-455b-4027-94f3-9d22a8e4d867" providerId="ADAL" clId="{64894017-F0A0-4FA0-9449-8319E733EAAA}" dt="2023-10-18T03:02:22.555" v="3"/>
        <pc:sldMkLst>
          <pc:docMk/>
          <pc:sldMk cId="75711935" sldId="1059"/>
        </pc:sldMkLst>
        <pc:spChg chg="mod">
          <ac:chgData name="Salmiah Amin" userId="5bed6727-455b-4027-94f3-9d22a8e4d867" providerId="ADAL" clId="{64894017-F0A0-4FA0-9449-8319E733EAAA}" dt="2023-10-18T03:02:22.555" v="3"/>
          <ac:spMkLst>
            <pc:docMk/>
            <pc:sldMk cId="75711935" sldId="1059"/>
            <ac:spMk id="21505" creationId="{00000000-0000-0000-0000-000000000000}"/>
          </ac:spMkLst>
        </pc:spChg>
      </pc:sldChg>
      <pc:sldChg chg="modSp">
        <pc:chgData name="Salmiah Amin" userId="5bed6727-455b-4027-94f3-9d22a8e4d867" providerId="ADAL" clId="{64894017-F0A0-4FA0-9449-8319E733EAAA}" dt="2023-10-18T03:02:22.555" v="3"/>
        <pc:sldMkLst>
          <pc:docMk/>
          <pc:sldMk cId="3975362694" sldId="1060"/>
        </pc:sldMkLst>
        <pc:spChg chg="mod">
          <ac:chgData name="Salmiah Amin" userId="5bed6727-455b-4027-94f3-9d22a8e4d867" providerId="ADAL" clId="{64894017-F0A0-4FA0-9449-8319E733EAAA}" dt="2023-10-18T03:02:22.555" v="3"/>
          <ac:spMkLst>
            <pc:docMk/>
            <pc:sldMk cId="3975362694" sldId="1060"/>
            <ac:spMk id="21505" creationId="{00000000-0000-0000-0000-000000000000}"/>
          </ac:spMkLst>
        </pc:spChg>
      </pc:sldChg>
      <pc:sldChg chg="modSp">
        <pc:chgData name="Salmiah Amin" userId="5bed6727-455b-4027-94f3-9d22a8e4d867" providerId="ADAL" clId="{64894017-F0A0-4FA0-9449-8319E733EAAA}" dt="2023-10-18T03:02:22.555" v="3"/>
        <pc:sldMkLst>
          <pc:docMk/>
          <pc:sldMk cId="3213184805" sldId="1062"/>
        </pc:sldMkLst>
        <pc:spChg chg="mod">
          <ac:chgData name="Salmiah Amin" userId="5bed6727-455b-4027-94f3-9d22a8e4d867" providerId="ADAL" clId="{64894017-F0A0-4FA0-9449-8319E733EAAA}" dt="2023-10-18T03:02:22.555" v="3"/>
          <ac:spMkLst>
            <pc:docMk/>
            <pc:sldMk cId="3213184805" sldId="1062"/>
            <ac:spMk id="8194" creationId="{00000000-0000-0000-0000-000000000000}"/>
          </ac:spMkLst>
        </pc:spChg>
      </pc:sldChg>
      <pc:sldChg chg="modSp">
        <pc:chgData name="Salmiah Amin" userId="5bed6727-455b-4027-94f3-9d22a8e4d867" providerId="ADAL" clId="{64894017-F0A0-4FA0-9449-8319E733EAAA}" dt="2023-10-18T03:02:22.555" v="3"/>
        <pc:sldMkLst>
          <pc:docMk/>
          <pc:sldMk cId="1491928021" sldId="1065"/>
        </pc:sldMkLst>
        <pc:spChg chg="mod">
          <ac:chgData name="Salmiah Amin" userId="5bed6727-455b-4027-94f3-9d22a8e4d867" providerId="ADAL" clId="{64894017-F0A0-4FA0-9449-8319E733EAAA}" dt="2023-10-18T03:02:22.555" v="3"/>
          <ac:spMkLst>
            <pc:docMk/>
            <pc:sldMk cId="1491928021" sldId="1065"/>
            <ac:spMk id="21505" creationId="{00000000-0000-0000-0000-000000000000}"/>
          </ac:spMkLst>
        </pc:spChg>
      </pc:sldChg>
      <pc:sldChg chg="modSp">
        <pc:chgData name="Salmiah Amin" userId="5bed6727-455b-4027-94f3-9d22a8e4d867" providerId="ADAL" clId="{64894017-F0A0-4FA0-9449-8319E733EAAA}" dt="2023-10-18T03:02:22.555" v="3"/>
        <pc:sldMkLst>
          <pc:docMk/>
          <pc:sldMk cId="2990088259" sldId="1066"/>
        </pc:sldMkLst>
        <pc:spChg chg="mod">
          <ac:chgData name="Salmiah Amin" userId="5bed6727-455b-4027-94f3-9d22a8e4d867" providerId="ADAL" clId="{64894017-F0A0-4FA0-9449-8319E733EAAA}" dt="2023-10-18T03:02:22.555" v="3"/>
          <ac:spMkLst>
            <pc:docMk/>
            <pc:sldMk cId="2990088259" sldId="1066"/>
            <ac:spMk id="21505" creationId="{00000000-0000-0000-0000-000000000000}"/>
          </ac:spMkLst>
        </pc:spChg>
      </pc:sldChg>
      <pc:sldMasterChg chg="modSp mod">
        <pc:chgData name="Salmiah Amin" userId="5bed6727-455b-4027-94f3-9d22a8e4d867" providerId="ADAL" clId="{64894017-F0A0-4FA0-9449-8319E733EAAA}" dt="2023-10-18T03:02:30.956" v="20" actId="20577"/>
        <pc:sldMasterMkLst>
          <pc:docMk/>
          <pc:sldMasterMk cId="1985362449" sldId="2147484057"/>
        </pc:sldMasterMkLst>
        <pc:spChg chg="mod">
          <ac:chgData name="Salmiah Amin" userId="5bed6727-455b-4027-94f3-9d22a8e4d867" providerId="ADAL" clId="{64894017-F0A0-4FA0-9449-8319E733EAAA}" dt="2023-10-18T03:02:30.956" v="20" actId="20577"/>
          <ac:spMkLst>
            <pc:docMk/>
            <pc:sldMasterMk cId="1985362449" sldId="2147484057"/>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31.05801" units="1/cm"/>
          <inkml:channelProperty channel="Y" name="resolution" value="65.45454" units="1/cm"/>
          <inkml:channelProperty channel="T" name="resolution" value="1" units="1/dev"/>
        </inkml:channelProperties>
      </inkml:inkSource>
      <inkml:timestamp xml:id="ts0" timeString="2023-10-18T03:41:12.557"/>
    </inkml:context>
    <inkml:brush xml:id="br0">
      <inkml:brushProperty name="width" value="0.05292" units="cm"/>
      <inkml:brushProperty name="height" value="0.05292" units="cm"/>
      <inkml:brushProperty name="color" value="#FF0000"/>
    </inkml:brush>
  </inkml:definitions>
  <inkml:trace contextRef="#ctx0" brushRef="#br0">15857 9803 0,'29'29'62,"30"1"-62,-1-1 16,1 1-16,-29-30 16,-1 0-16,0 0 15,-29 29-15,59-29 16,-30 29-16,1-29 15,-1 30-15,0-1 16,30 0-16,-59 1 16,30-1-16,28-29 15,-28 29-15,28 1 16,-28-30-16,-1 29 16,0 0-1,1 1-15,-1-1 16,1 0-1,-1-29-15,30 30 16,-30-1-16,0-29 16,1 0 62,-1 0-63,0 0-15,1-29 16,-1-1 0,1 1-16,-1 0 15,0-1 1,1 30-16,-30-29 0,0 0 16,29 29-1,0-30-15,1 1 16,-1 0-16,0-1 15,1 1-15,-30 0 32,0-1-32,0 1 15,0 0 1</inkml:trace>
  <inkml:trace contextRef="#ctx0" brushRef="#br0" timeOffset="2921.57">22229 7954 0,'29'0'157,"0"0"-142,1 0-15,-1 29 16,0-29-16,-29 30 16,30-30-1,-1 0-15,30 29 16,-30-29-16,1 29 15,28-29-15,30 30 16,-58-1-16,-1-29 16,1 0 187,58 0-188,58 0 1,-28 0-16,29 0 16,-59-29-16,0 29 15,-59 0-15,1 0 16,-1 0 156,0 0-63,-29-30-93,88 1-16,-29 29 0,-29-29 15,28 29-15,-28 0 16,-1 0-16,-29-30 31,29 30-31,30-29 16,-30 29-16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4916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52294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2416560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1660422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99411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060488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18</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15: Application Layer</a:t>
            </a:r>
            <a:endParaRPr lang="en-GB" b="0" dirty="0"/>
          </a:p>
        </p:txBody>
      </p:sp>
    </p:spTree>
    <p:extLst>
      <p:ext uri="{BB962C8B-B14F-4D97-AF65-F5344CB8AC3E}">
        <p14:creationId xmlns:p14="http://schemas.microsoft.com/office/powerpoint/2010/main" val="4019981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959052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52797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682310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67083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15: Application Layer</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291433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90831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637835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82670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100456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87203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15: Application Layer</a:t>
            </a:r>
            <a:endParaRPr lang="en-GB" b="0" dirty="0"/>
          </a:p>
        </p:txBody>
      </p:sp>
    </p:spTree>
    <p:extLst>
      <p:ext uri="{BB962C8B-B14F-4D97-AF65-F5344CB8AC3E}">
        <p14:creationId xmlns:p14="http://schemas.microsoft.com/office/powerpoint/2010/main" val="1525325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1136876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4087235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325263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4058307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3036484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4185477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73502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3906509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3078319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1205956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18895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475301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41</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15: Application Layer</a:t>
            </a:r>
            <a:endParaRPr lang="en-GB" b="0" dirty="0"/>
          </a:p>
        </p:txBody>
      </p:sp>
    </p:spTree>
    <p:extLst>
      <p:ext uri="{BB962C8B-B14F-4D97-AF65-F5344CB8AC3E}">
        <p14:creationId xmlns:p14="http://schemas.microsoft.com/office/powerpoint/2010/main" val="1505869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42683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2800507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307388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048209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50</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211544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155087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4172073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79820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v7.0</a:t>
            </a:r>
            <a:endParaRPr lang="en-US" b="0" dirty="0"/>
          </a:p>
          <a:p>
            <a:pPr>
              <a:buFontTx/>
              <a:buNone/>
            </a:pPr>
            <a:r>
              <a:rPr lang="en-US" sz="1200" b="0" dirty="0"/>
              <a:t>Chapter 15: Application Layer</a:t>
            </a:r>
            <a:endParaRPr lang="en-GB" b="0" dirty="0"/>
          </a:p>
        </p:txBody>
      </p:sp>
    </p:spTree>
    <p:extLst>
      <p:ext uri="{BB962C8B-B14F-4D97-AF65-F5344CB8AC3E}">
        <p14:creationId xmlns:p14="http://schemas.microsoft.com/office/powerpoint/2010/main" val="2904938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423199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59048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631780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237050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956399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352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360778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73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486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653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93614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759647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7044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3302719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481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0096903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925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44638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4678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0753405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34411093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022436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2956281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28880296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23767895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39626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3435422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04805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701772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28280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5291178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9467848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96898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577469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09384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41781097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05079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84102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endParaRPr lang="en-US"/>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149357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30236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485066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828514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4" cstate="email">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6588371"/>
            <a:ext cx="2285194" cy="175433"/>
          </a:xfrm>
          <a:prstGeom prst="rect">
            <a:avLst/>
          </a:prstGeom>
          <a:noFill/>
        </p:spPr>
        <p:txBody>
          <a:bodyPr wrap="square" rtlCol="0">
            <a:spAutoFit/>
          </a:bodyPr>
          <a:lstStyle>
            <a:defPPr>
              <a:defRPr lang="en-US"/>
            </a:defPPr>
            <a:lvl1pPr algn="ctr">
              <a:defRPr sz="600">
                <a:solidFill>
                  <a:schemeClr val="bg2"/>
                </a:solidFill>
                <a:latin typeface="Montserrat" panose="00000500000000000000" pitchFamily="2" charset="0"/>
              </a:defRPr>
            </a:lvl1pPr>
          </a:lstStyle>
          <a:p>
            <a:pPr lvl="0"/>
            <a:r>
              <a:rPr lang="en-US" dirty="0"/>
              <a:t>AICT012-4-2-NWT-Networking Technologies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6572476"/>
            <a:ext cx="2547257" cy="175433"/>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Application Layer</a:t>
            </a:r>
          </a:p>
        </p:txBody>
      </p:sp>
    </p:spTree>
    <p:extLst>
      <p:ext uri="{BB962C8B-B14F-4D97-AF65-F5344CB8AC3E}">
        <p14:creationId xmlns:p14="http://schemas.microsoft.com/office/powerpoint/2010/main" val="1656617154"/>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 id="2147484117" r:id="rId18"/>
    <p:sldLayoutId id="2147484118" r:id="rId19"/>
    <p:sldLayoutId id="2147484119" r:id="rId20"/>
    <p:sldLayoutId id="2147484120" r:id="rId21"/>
    <p:sldLayoutId id="2147484121" r:id="rId22"/>
    <p:sldLayoutId id="2147484122" r:id="rId23"/>
    <p:sldLayoutId id="2147484123" r:id="rId24"/>
    <p:sldLayoutId id="2147484124" r:id="rId25"/>
    <p:sldLayoutId id="2147484125" r:id="rId26"/>
    <p:sldLayoutId id="2147484126" r:id="rId27"/>
    <p:sldLayoutId id="2147484127" r:id="rId28"/>
    <p:sldLayoutId id="2147484128" r:id="rId29"/>
    <p:sldLayoutId id="2147484129" r:id="rId30"/>
    <p:sldLayoutId id="2147484130" r:id="rId31"/>
    <p:sldLayoutId id="2147484131" r:id="rId32"/>
    <p:sldLayoutId id="2147484132" r:id="rId33"/>
    <p:sldLayoutId id="2147484133" r:id="rId34"/>
    <p:sldLayoutId id="2147484134" r:id="rId35"/>
    <p:sldLayoutId id="2147484135" r:id="rId36"/>
    <p:sldLayoutId id="2147484136" r:id="rId37"/>
    <p:sldLayoutId id="2147484137" r:id="rId38"/>
    <p:sldLayoutId id="2147484138" r:id="rId39"/>
    <p:sldLayoutId id="2147484139" r:id="rId40"/>
    <p:sldLayoutId id="2147484140" r:id="rId41"/>
    <p:sldLayoutId id="2147484141" r:id="rId42"/>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7.xml"/><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0.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14.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15.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15.xml"/><Relationship Id="rId4"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16.xm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17.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18.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18.xml"/><Relationship Id="rId4" Type="http://schemas.openxmlformats.org/officeDocument/2006/relationships/image" Target="../media/image19.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19.xml"/><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21.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2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2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image" Target="../media/image25.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26.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27.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2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28.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33.xml"/><Relationship Id="rId4" Type="http://schemas.openxmlformats.org/officeDocument/2006/relationships/image" Target="../media/image29.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34.xml"/><Relationship Id="rId4" Type="http://schemas.openxmlformats.org/officeDocument/2006/relationships/image" Target="../media/image30.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tags" Target="../tags/tag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a:extLst>
              <a:ext uri="{FF2B5EF4-FFF2-40B4-BE49-F238E27FC236}">
                <a16:creationId xmlns:a16="http://schemas.microsoft.com/office/drawing/2014/main" id="{1E461CF0-FDF7-3564-1D0D-4CAC31332727}"/>
              </a:ext>
            </a:extLst>
          </p:cNvPr>
          <p:cNvSpPr txBox="1">
            <a:spLocks noChangeArrowheads="1"/>
          </p:cNvSpPr>
          <p:nvPr/>
        </p:nvSpPr>
        <p:spPr bwMode="auto">
          <a:xfrm>
            <a:off x="2808098" y="2075497"/>
            <a:ext cx="633590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r"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1pPr>
            <a:lvl2pPr marL="742950" indent="-285750" algn="ctr" rtl="0" eaLnBrk="0" fontAlgn="base" hangingPunct="0">
              <a:spcBef>
                <a:spcPct val="0"/>
              </a:spcBef>
              <a:spcAft>
                <a:spcPct val="0"/>
              </a:spcAft>
              <a:defRPr sz="2400">
                <a:solidFill>
                  <a:schemeClr val="tx1"/>
                </a:solidFill>
                <a:latin typeface="Arial" charset="0"/>
                <a:ea typeface="ＭＳ Ｐゴシック" charset="0"/>
              </a:defRPr>
            </a:lvl2pPr>
            <a:lvl3pPr marL="1143000" indent="-228600" algn="ctr" rtl="0" eaLnBrk="0" fontAlgn="base" hangingPunct="0">
              <a:spcBef>
                <a:spcPct val="0"/>
              </a:spcBef>
              <a:spcAft>
                <a:spcPct val="0"/>
              </a:spcAft>
              <a:defRPr sz="2400">
                <a:solidFill>
                  <a:schemeClr val="tx1"/>
                </a:solidFill>
                <a:latin typeface="Arial" charset="0"/>
                <a:ea typeface="ＭＳ Ｐゴシック" charset="0"/>
              </a:defRPr>
            </a:lvl3pPr>
            <a:lvl4pPr marL="1600200" indent="-228600" algn="ctr" rtl="0" eaLnBrk="0" fontAlgn="base" hangingPunct="0">
              <a:spcBef>
                <a:spcPct val="0"/>
              </a:spcBef>
              <a:spcAft>
                <a:spcPct val="0"/>
              </a:spcAft>
              <a:defRPr sz="2400">
                <a:solidFill>
                  <a:schemeClr val="tx1"/>
                </a:solidFill>
                <a:latin typeface="Arial" charset="0"/>
                <a:ea typeface="ＭＳ Ｐゴシック" charset="0"/>
              </a:defRPr>
            </a:lvl4pPr>
            <a:lvl5pPr marL="2057400" indent="-228600" algn="ctr" rtl="0" eaLnBrk="0" fontAlgn="base" hangingPunct="0">
              <a:spcBef>
                <a:spcPct val="0"/>
              </a:spcBef>
              <a:spcAft>
                <a:spcPct val="0"/>
              </a:spcAft>
              <a:defRPr sz="2400">
                <a:solidFill>
                  <a:schemeClr val="tx1"/>
                </a:solidFill>
                <a:latin typeface="Arial" charset="0"/>
                <a:ea typeface="ＭＳ Ｐゴシック" charset="0"/>
              </a:defRPr>
            </a:lvl5pPr>
            <a:lvl6pPr marL="2514600" indent="-228600" algn="ctr" rtl="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rtl="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rtl="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rtl="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0000"/>
              </a:lnSpc>
            </a:pPr>
            <a:r>
              <a:rPr lang="en-US" sz="3564" kern="0" dirty="0">
                <a:solidFill>
                  <a:srgbClr val="FFC000"/>
                </a:solidFill>
                <a:latin typeface="+mn-lt"/>
              </a:rPr>
              <a:t>Networking Technologies </a:t>
            </a:r>
          </a:p>
          <a:p>
            <a:pPr eaLnBrk="1" hangingPunct="1">
              <a:lnSpc>
                <a:spcPct val="100000"/>
              </a:lnSpc>
            </a:pPr>
            <a:r>
              <a:rPr lang="en-US" sz="1501" kern="0" dirty="0">
                <a:solidFill>
                  <a:srgbClr val="FFC000"/>
                </a:solidFill>
                <a:latin typeface="+mn-lt"/>
              </a:rPr>
              <a:t>AICT012-4-2 and Version VE3</a:t>
            </a:r>
          </a:p>
        </p:txBody>
      </p:sp>
      <p:sp>
        <p:nvSpPr>
          <p:cNvPr id="7" name="Subtitle 2">
            <a:extLst>
              <a:ext uri="{FF2B5EF4-FFF2-40B4-BE49-F238E27FC236}">
                <a16:creationId xmlns:a16="http://schemas.microsoft.com/office/drawing/2014/main" id="{7FB1E211-7CB3-E347-5979-230F4C9DDF5F}"/>
              </a:ext>
            </a:extLst>
          </p:cNvPr>
          <p:cNvSpPr>
            <a:spLocks noGrp="1"/>
          </p:cNvSpPr>
          <p:nvPr>
            <p:ph type="subTitle" idx="1"/>
          </p:nvPr>
        </p:nvSpPr>
        <p:spPr>
          <a:xfrm>
            <a:off x="2601686" y="3676009"/>
            <a:ext cx="6415378" cy="1748137"/>
          </a:xfrm>
        </p:spPr>
        <p:txBody>
          <a:bodyPr/>
          <a:lstStyle/>
          <a:p>
            <a:r>
              <a:rPr lang="en-US" sz="2400" dirty="0">
                <a:latin typeface="+mn-lt"/>
              </a:rPr>
              <a:t>Application Layer</a:t>
            </a:r>
          </a:p>
          <a:p>
            <a:endParaRPr lang="en-US" dirty="0"/>
          </a:p>
        </p:txBody>
      </p:sp>
    </p:spTree>
    <p:extLst>
      <p:ext uri="{BB962C8B-B14F-4D97-AF65-F5344CB8AC3E}">
        <p14:creationId xmlns:p14="http://schemas.microsoft.com/office/powerpoint/2010/main" val="324850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93867" y="1354196"/>
            <a:ext cx="8772157" cy="1791929"/>
          </a:xfrm>
        </p:spPr>
        <p:txBody>
          <a:bodyPr/>
          <a:lstStyle/>
          <a:p>
            <a:pPr algn="just">
              <a:spcAft>
                <a:spcPts val="100"/>
              </a:spcAft>
              <a:buFont typeface="Arial" panose="020B0604020202020204" pitchFamily="34" charset="0"/>
              <a:buChar char="•"/>
            </a:pPr>
            <a:r>
              <a:rPr lang="en-US" sz="1800" dirty="0">
                <a:latin typeface="Century Gothic" panose="020B0502020202020204" pitchFamily="34" charset="0"/>
              </a:rPr>
              <a:t>The TCP/IP application protocols specify the format and control information necessary for many common internet communication functions.</a:t>
            </a:r>
          </a:p>
          <a:p>
            <a:pPr algn="just">
              <a:spcAft>
                <a:spcPts val="100"/>
              </a:spcAft>
              <a:buFont typeface="Arial" panose="020B0604020202020204" pitchFamily="34" charset="0"/>
              <a:buChar char="•"/>
            </a:pPr>
            <a:r>
              <a:rPr lang="en-US" sz="1800" dirty="0">
                <a:latin typeface="Century Gothic" panose="020B0502020202020204" pitchFamily="34" charset="0"/>
              </a:rPr>
              <a:t>Application layer protocols are used by both the source and destination devices during a communication session. </a:t>
            </a:r>
          </a:p>
          <a:p>
            <a:pPr algn="just">
              <a:spcAft>
                <a:spcPts val="100"/>
              </a:spcAft>
              <a:buFont typeface="Arial" panose="020B0604020202020204" pitchFamily="34" charset="0"/>
              <a:buChar char="•"/>
            </a:pPr>
            <a:r>
              <a:rPr lang="en-US" sz="1800" dirty="0">
                <a:latin typeface="Century Gothic" panose="020B0502020202020204" pitchFamily="34" charset="0"/>
              </a:rPr>
              <a:t>For the communications to be successful, the application layer protocols that are implemented on the source and destination host must be compatible.</a:t>
            </a:r>
          </a:p>
        </p:txBody>
      </p:sp>
      <p:sp>
        <p:nvSpPr>
          <p:cNvPr id="8194" name="Rectangle 2"/>
          <p:cNvSpPr>
            <a:spLocks noGrp="1" noChangeArrowheads="1"/>
          </p:cNvSpPr>
          <p:nvPr>
            <p:ph type="title"/>
          </p:nvPr>
        </p:nvSpPr>
        <p:spPr/>
        <p:txBody>
          <a:bodyPr/>
          <a:lstStyle/>
          <a:p>
            <a:r>
              <a:rPr lang="en-US" altLang="en-US" sz="1600" dirty="0">
                <a:latin typeface="Century Gothic" panose="020B0502020202020204" pitchFamily="34" charset="0"/>
              </a:rPr>
              <a:t>Application, Presentation, and Session</a:t>
            </a:r>
            <a:br>
              <a:rPr lang="en-US" altLang="en-US" dirty="0">
                <a:latin typeface="Century Gothic" panose="020B0502020202020204" pitchFamily="34" charset="0"/>
              </a:rPr>
            </a:br>
            <a:r>
              <a:rPr lang="en-US" altLang="en-US" dirty="0">
                <a:latin typeface="Century Gothic" panose="020B0502020202020204" pitchFamily="34" charset="0"/>
              </a:rPr>
              <a:t>TCP/IP Application Layer Protocols</a:t>
            </a:r>
          </a:p>
        </p:txBody>
      </p:sp>
      <p:sp>
        <p:nvSpPr>
          <p:cNvPr id="2" name="TextBox 1">
            <a:extLst>
              <a:ext uri="{FF2B5EF4-FFF2-40B4-BE49-F238E27FC236}">
                <a16:creationId xmlns:a16="http://schemas.microsoft.com/office/drawing/2014/main" id="{BFA33B45-7E2E-C844-B75C-0C283F5D9945}"/>
              </a:ext>
            </a:extLst>
          </p:cNvPr>
          <p:cNvSpPr txBox="1"/>
          <p:nvPr/>
        </p:nvSpPr>
        <p:spPr>
          <a:xfrm>
            <a:off x="193867" y="3914621"/>
            <a:ext cx="2778148" cy="2252924"/>
          </a:xfrm>
          <a:prstGeom prst="rect">
            <a:avLst/>
          </a:prstGeom>
          <a:noFill/>
        </p:spPr>
        <p:txBody>
          <a:bodyPr wrap="square" rtlCol="0">
            <a:spAutoFit/>
          </a:bodyPr>
          <a:lstStyle/>
          <a:p>
            <a:r>
              <a:rPr lang="en-US" sz="1600" b="1" dirty="0">
                <a:latin typeface="Century Gothic" panose="020B0502020202020204" pitchFamily="34" charset="0"/>
              </a:rPr>
              <a:t>Name System</a:t>
            </a:r>
            <a:endParaRPr lang="en-US" sz="1600" dirty="0">
              <a:latin typeface="Century Gothic" panose="020B0502020202020204" pitchFamily="34" charset="0"/>
            </a:endParaRPr>
          </a:p>
          <a:p>
            <a:r>
              <a:rPr lang="en-US" sz="1600" b="1" dirty="0">
                <a:latin typeface="Century Gothic" panose="020B0502020202020204" pitchFamily="34" charset="0"/>
              </a:rPr>
              <a:t>DNS - Domain Name System (or Service)</a:t>
            </a:r>
            <a:endParaRPr lang="en-US" sz="1600" dirty="0">
              <a:latin typeface="Century Gothic" panose="020B0502020202020204" pitchFamily="34" charset="0"/>
            </a:endParaRPr>
          </a:p>
          <a:p>
            <a:pPr marL="285750" indent="-285750">
              <a:buFont typeface="Arial" panose="020B0604020202020204" pitchFamily="34" charset="0"/>
              <a:buChar char="•"/>
            </a:pPr>
            <a:r>
              <a:rPr lang="en-US" sz="1600" dirty="0">
                <a:latin typeface="Century Gothic" panose="020B0502020202020204" pitchFamily="34" charset="0"/>
              </a:rPr>
              <a:t>TCP, UDP client 53</a:t>
            </a:r>
          </a:p>
          <a:p>
            <a:pPr marL="285750" indent="-285750">
              <a:buFont typeface="Arial" panose="020B0604020202020204" pitchFamily="34" charset="0"/>
              <a:buChar char="•"/>
            </a:pPr>
            <a:r>
              <a:rPr lang="en-US" sz="1600" dirty="0">
                <a:latin typeface="Century Gothic" panose="020B0502020202020204" pitchFamily="34" charset="0"/>
              </a:rPr>
              <a:t>Translates domain names, such as cisco.com, into IP addresses.</a:t>
            </a:r>
          </a:p>
          <a:p>
            <a:endParaRPr lang="en-US" sz="2800" dirty="0">
              <a:latin typeface="Century Gothic" panose="020B0502020202020204" pitchFamily="34" charset="0"/>
            </a:endParaRPr>
          </a:p>
        </p:txBody>
      </p:sp>
      <p:sp>
        <p:nvSpPr>
          <p:cNvPr id="5" name="TextBox 4">
            <a:extLst>
              <a:ext uri="{FF2B5EF4-FFF2-40B4-BE49-F238E27FC236}">
                <a16:creationId xmlns:a16="http://schemas.microsoft.com/office/drawing/2014/main" id="{8C955B07-A719-A04C-8C8F-47B5733AF80F}"/>
              </a:ext>
            </a:extLst>
          </p:cNvPr>
          <p:cNvSpPr txBox="1"/>
          <p:nvPr/>
        </p:nvSpPr>
        <p:spPr>
          <a:xfrm>
            <a:off x="3120038" y="3895161"/>
            <a:ext cx="2778148" cy="2010550"/>
          </a:xfrm>
          <a:prstGeom prst="rect">
            <a:avLst/>
          </a:prstGeom>
          <a:noFill/>
        </p:spPr>
        <p:txBody>
          <a:bodyPr wrap="square" rtlCol="0">
            <a:spAutoFit/>
          </a:bodyPr>
          <a:lstStyle/>
          <a:p>
            <a:r>
              <a:rPr lang="en-US" sz="1600" b="1" dirty="0">
                <a:latin typeface="Century Gothic" panose="020B0502020202020204" pitchFamily="34" charset="0"/>
              </a:rPr>
              <a:t>Host Config</a:t>
            </a:r>
            <a:endParaRPr lang="en-US" sz="1600" dirty="0">
              <a:latin typeface="Century Gothic" panose="020B0502020202020204" pitchFamily="34" charset="0"/>
            </a:endParaRPr>
          </a:p>
          <a:p>
            <a:r>
              <a:rPr lang="en-US" sz="1600" b="1" dirty="0">
                <a:latin typeface="Century Gothic" panose="020B0502020202020204" pitchFamily="34" charset="0"/>
              </a:rPr>
              <a:t>DHCP - Dynamic Host Configuration Protocol</a:t>
            </a:r>
            <a:endParaRPr lang="en-US" sz="1600" dirty="0">
              <a:latin typeface="Century Gothic" panose="020B0502020202020204" pitchFamily="34" charset="0"/>
            </a:endParaRPr>
          </a:p>
          <a:p>
            <a:pPr marL="285750" indent="-285750">
              <a:buFont typeface="Arial" panose="020B0604020202020204" pitchFamily="34" charset="0"/>
              <a:buChar char="•"/>
            </a:pPr>
            <a:r>
              <a:rPr lang="en-US" sz="1600" dirty="0">
                <a:latin typeface="Century Gothic" panose="020B0502020202020204" pitchFamily="34" charset="0"/>
              </a:rPr>
              <a:t>UDP client 68, server 67</a:t>
            </a:r>
          </a:p>
          <a:p>
            <a:pPr marL="285750" indent="-285750">
              <a:buFont typeface="Arial" panose="020B0604020202020204" pitchFamily="34" charset="0"/>
              <a:buChar char="•"/>
            </a:pPr>
            <a:r>
              <a:rPr lang="en-US" sz="1600" dirty="0">
                <a:latin typeface="Century Gothic" panose="020B0502020202020204" pitchFamily="34" charset="0"/>
              </a:rPr>
              <a:t>Dynamically assigns IP addresses to be re-used when no longer needed</a:t>
            </a:r>
          </a:p>
          <a:p>
            <a:endParaRPr lang="en-US" sz="1100" dirty="0">
              <a:latin typeface="Century Gothic" panose="020B0502020202020204" pitchFamily="34" charset="0"/>
            </a:endParaRPr>
          </a:p>
        </p:txBody>
      </p:sp>
      <p:sp>
        <p:nvSpPr>
          <p:cNvPr id="6" name="TextBox 5">
            <a:extLst>
              <a:ext uri="{FF2B5EF4-FFF2-40B4-BE49-F238E27FC236}">
                <a16:creationId xmlns:a16="http://schemas.microsoft.com/office/drawing/2014/main" id="{9EE9647B-E504-3E41-A27C-4972CD070E33}"/>
              </a:ext>
            </a:extLst>
          </p:cNvPr>
          <p:cNvSpPr txBox="1"/>
          <p:nvPr/>
        </p:nvSpPr>
        <p:spPr>
          <a:xfrm>
            <a:off x="6046209" y="3895161"/>
            <a:ext cx="2919815" cy="2453749"/>
          </a:xfrm>
          <a:prstGeom prst="rect">
            <a:avLst/>
          </a:prstGeom>
          <a:noFill/>
        </p:spPr>
        <p:txBody>
          <a:bodyPr wrap="square" rtlCol="0">
            <a:spAutoFit/>
          </a:bodyPr>
          <a:lstStyle/>
          <a:p>
            <a:r>
              <a:rPr lang="en-US" sz="1600" b="1" dirty="0">
                <a:latin typeface="Century Gothic" panose="020B0502020202020204" pitchFamily="34" charset="0"/>
              </a:rPr>
              <a:t>Web</a:t>
            </a:r>
            <a:endParaRPr lang="en-US" sz="1600" dirty="0">
              <a:latin typeface="Century Gothic" panose="020B0502020202020204" pitchFamily="34" charset="0"/>
            </a:endParaRPr>
          </a:p>
          <a:p>
            <a:r>
              <a:rPr lang="en-US" sz="1600" b="1" dirty="0">
                <a:latin typeface="Century Gothic" panose="020B0502020202020204" pitchFamily="34" charset="0"/>
              </a:rPr>
              <a:t>HTTP - Hypertext Transfer Protocol</a:t>
            </a:r>
            <a:endParaRPr lang="en-US" sz="1600" dirty="0">
              <a:latin typeface="Century Gothic" panose="020B0502020202020204" pitchFamily="34" charset="0"/>
            </a:endParaRPr>
          </a:p>
          <a:p>
            <a:pPr marL="285750" indent="-285750">
              <a:buFont typeface="Arial" panose="020B0604020202020204" pitchFamily="34" charset="0"/>
              <a:buChar char="•"/>
            </a:pPr>
            <a:r>
              <a:rPr lang="en-US" sz="1600" dirty="0">
                <a:latin typeface="Century Gothic" panose="020B0502020202020204" pitchFamily="34" charset="0"/>
              </a:rPr>
              <a:t>TCP 80, 8080</a:t>
            </a:r>
          </a:p>
          <a:p>
            <a:pPr marL="285750" indent="-285750">
              <a:buFont typeface="Arial" panose="020B0604020202020204" pitchFamily="34" charset="0"/>
              <a:buChar char="•"/>
            </a:pPr>
            <a:r>
              <a:rPr lang="en-US" sz="1600" dirty="0">
                <a:latin typeface="Century Gothic" panose="020B0502020202020204" pitchFamily="34" charset="0"/>
              </a:rPr>
              <a:t>A set of rules for exchanging text, graphic images, sound, video, and other multimedia files on the World Wide Web</a:t>
            </a:r>
          </a:p>
          <a:p>
            <a:endParaRPr lang="en-US" sz="11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201740908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11.1 Application, Session and Presentation</a:t>
            </a:r>
            <a:endParaRPr lang="en-US" altLang="en-US" dirty="0"/>
          </a:p>
        </p:txBody>
      </p:sp>
    </p:spTree>
    <p:custDataLst>
      <p:tags r:id="rId1"/>
    </p:custDataLst>
    <p:extLst>
      <p:ext uri="{BB962C8B-B14F-4D97-AF65-F5344CB8AC3E}">
        <p14:creationId xmlns:p14="http://schemas.microsoft.com/office/powerpoint/2010/main" val="37998746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11.2 Peer to Peer</a:t>
            </a:r>
            <a:endParaRPr lang="en-US" sz="2400" dirty="0">
              <a:solidFill>
                <a:srgbClr val="00B0F0"/>
              </a:solidFill>
            </a:endParaRPr>
          </a:p>
        </p:txBody>
      </p:sp>
    </p:spTree>
    <p:extLst>
      <p:ext uri="{BB962C8B-B14F-4D97-AF65-F5344CB8AC3E}">
        <p14:creationId xmlns:p14="http://schemas.microsoft.com/office/powerpoint/2010/main" val="106605258"/>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040" y="3560443"/>
            <a:ext cx="7345679" cy="3095149"/>
          </a:xfrm>
          <a:prstGeom prst="rect">
            <a:avLst/>
          </a:prstGeom>
        </p:spPr>
      </p:pic>
      <p:sp>
        <p:nvSpPr>
          <p:cNvPr id="8195" name="Rectangle 6"/>
          <p:cNvSpPr>
            <a:spLocks noGrp="1" noChangeArrowheads="1"/>
          </p:cNvSpPr>
          <p:nvPr>
            <p:ph idx="1"/>
          </p:nvPr>
        </p:nvSpPr>
        <p:spPr>
          <a:xfrm>
            <a:off x="193868" y="1351394"/>
            <a:ext cx="8772157" cy="1532132"/>
          </a:xfrm>
        </p:spPr>
        <p:txBody>
          <a:bodyPr/>
          <a:lstStyle/>
          <a:p>
            <a:pPr algn="just">
              <a:buFont typeface="Arial" panose="020B0604020202020204" pitchFamily="34" charset="0"/>
              <a:buChar char="•"/>
            </a:pPr>
            <a:r>
              <a:rPr lang="en-US" sz="2000" dirty="0">
                <a:latin typeface="Century Gothic" panose="020B0502020202020204" pitchFamily="34" charset="0"/>
              </a:rPr>
              <a:t>Client and server processes are considered to be in the application layer.</a:t>
            </a:r>
          </a:p>
          <a:p>
            <a:pPr algn="just">
              <a:buFont typeface="Arial" panose="020B0604020202020204" pitchFamily="34" charset="0"/>
              <a:buChar char="•"/>
            </a:pPr>
            <a:r>
              <a:rPr lang="en-US" sz="2000" dirty="0">
                <a:latin typeface="Century Gothic" panose="020B0502020202020204" pitchFamily="34" charset="0"/>
              </a:rPr>
              <a:t>In the client/server model, the device requesting the information is called a client and the device responding to the request is called a server.</a:t>
            </a:r>
          </a:p>
          <a:p>
            <a:pPr algn="just">
              <a:buFont typeface="Arial" panose="020B0604020202020204" pitchFamily="34" charset="0"/>
              <a:buChar char="•"/>
            </a:pPr>
            <a:r>
              <a:rPr lang="en-US" sz="2000" dirty="0">
                <a:latin typeface="Century Gothic" panose="020B0502020202020204" pitchFamily="34" charset="0"/>
              </a:rPr>
              <a:t>Application layer protocols describe the format of the requests and responses between clients and servers.</a:t>
            </a:r>
          </a:p>
          <a:p>
            <a:pPr>
              <a:buFont typeface="Arial" panose="020B0604020202020204" pitchFamily="34" charset="0"/>
              <a:buChar char="•"/>
            </a:pPr>
            <a:endParaRPr lang="en-US" sz="2000" dirty="0">
              <a:latin typeface="Century Gothic" panose="020B0502020202020204" pitchFamily="34" charset="0"/>
            </a:endParaRPr>
          </a:p>
          <a:p>
            <a:pPr>
              <a:buFont typeface="Arial" panose="020B0604020202020204" pitchFamily="34" charset="0"/>
              <a:buChar char="•"/>
            </a:pPr>
            <a:endParaRPr lang="en-US" sz="2000" dirty="0">
              <a:latin typeface="Century Gothic" panose="020B0502020202020204" pitchFamily="34" charset="0"/>
            </a:endParaRPr>
          </a:p>
        </p:txBody>
      </p:sp>
      <p:sp>
        <p:nvSpPr>
          <p:cNvPr id="8194" name="Rectangle 2"/>
          <p:cNvSpPr>
            <a:spLocks noGrp="1" noChangeArrowheads="1"/>
          </p:cNvSpPr>
          <p:nvPr>
            <p:ph type="title"/>
          </p:nvPr>
        </p:nvSpPr>
        <p:spPr/>
        <p:txBody>
          <a:bodyPr/>
          <a:lstStyle/>
          <a:p>
            <a:r>
              <a:rPr lang="en-US" altLang="en-US" sz="2000" dirty="0">
                <a:latin typeface="Century Gothic" panose="020B0502020202020204" pitchFamily="34" charset="0"/>
              </a:rPr>
              <a:t>Peer-to-Peer</a:t>
            </a:r>
            <a:br>
              <a:rPr lang="en-US" altLang="en-US" dirty="0">
                <a:latin typeface="Century Gothic" panose="020B0502020202020204" pitchFamily="34" charset="0"/>
              </a:rPr>
            </a:br>
            <a:r>
              <a:rPr lang="en-US" altLang="en-US" dirty="0">
                <a:latin typeface="Century Gothic" panose="020B0502020202020204" pitchFamily="34" charset="0"/>
              </a:rPr>
              <a:t>Client-Server Model</a:t>
            </a:r>
          </a:p>
        </p:txBody>
      </p:sp>
    </p:spTree>
    <p:custDataLst>
      <p:tags r:id="rId1"/>
    </p:custDataLst>
    <p:extLst>
      <p:ext uri="{BB962C8B-B14F-4D97-AF65-F5344CB8AC3E}">
        <p14:creationId xmlns:p14="http://schemas.microsoft.com/office/powerpoint/2010/main" val="68581705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193867" y="1232592"/>
            <a:ext cx="8772157" cy="1891339"/>
          </a:xfrm>
        </p:spPr>
        <p:txBody>
          <a:bodyPr/>
          <a:lstStyle/>
          <a:p>
            <a:pPr algn="just">
              <a:spcAft>
                <a:spcPts val="100"/>
              </a:spcAft>
              <a:buFont typeface="Arial" panose="020B0604020202020204" pitchFamily="34" charset="0"/>
              <a:buChar char="•"/>
            </a:pPr>
            <a:r>
              <a:rPr lang="en-US" sz="2000" dirty="0">
                <a:latin typeface="Century Gothic" panose="020B0502020202020204" pitchFamily="34" charset="0"/>
              </a:rPr>
              <a:t>In a peer-to-peer (P2P) network, two or more computers are connected via a network and can share resources (such as printers and files) without having a dedicated server.</a:t>
            </a:r>
          </a:p>
          <a:p>
            <a:pPr algn="just">
              <a:spcAft>
                <a:spcPts val="100"/>
              </a:spcAft>
              <a:buFont typeface="Arial" panose="020B0604020202020204" pitchFamily="34" charset="0"/>
              <a:buChar char="•"/>
            </a:pPr>
            <a:r>
              <a:rPr lang="en-US" sz="2000" dirty="0">
                <a:latin typeface="Century Gothic" panose="020B0502020202020204" pitchFamily="34" charset="0"/>
              </a:rPr>
              <a:t>Every connected end device (known as a peer) can function as both a server and a client.</a:t>
            </a:r>
          </a:p>
          <a:p>
            <a:pPr algn="just">
              <a:spcAft>
                <a:spcPts val="100"/>
              </a:spcAft>
              <a:buFont typeface="Arial" panose="020B0604020202020204" pitchFamily="34" charset="0"/>
              <a:buChar char="•"/>
            </a:pPr>
            <a:r>
              <a:rPr lang="en-US" sz="2000" dirty="0">
                <a:latin typeface="Century Gothic" panose="020B0502020202020204" pitchFamily="34" charset="0"/>
              </a:rPr>
              <a:t>One computer might assume the role of server for one transaction while simultaneously serving as a client for another. The roles of client and server are set on a per request basis.</a:t>
            </a:r>
          </a:p>
          <a:p>
            <a:pPr marL="0" indent="0" algn="just">
              <a:buNone/>
            </a:pPr>
            <a:endParaRPr lang="en-US" sz="2000" dirty="0">
              <a:latin typeface="Century Gothic" panose="020B0502020202020204" pitchFamily="34" charset="0"/>
            </a:endParaRPr>
          </a:p>
        </p:txBody>
      </p:sp>
      <p:sp>
        <p:nvSpPr>
          <p:cNvPr id="8194" name="Rectangle 2"/>
          <p:cNvSpPr>
            <a:spLocks noGrp="1" noChangeArrowheads="1"/>
          </p:cNvSpPr>
          <p:nvPr>
            <p:ph type="title"/>
          </p:nvPr>
        </p:nvSpPr>
        <p:spPr/>
        <p:txBody>
          <a:bodyPr/>
          <a:lstStyle/>
          <a:p>
            <a:r>
              <a:rPr lang="en-US" altLang="en-US" sz="2000" dirty="0">
                <a:latin typeface="Century Gothic" panose="020B0502020202020204" pitchFamily="34" charset="0"/>
              </a:rPr>
              <a:t>Peer-to-Peer</a:t>
            </a:r>
            <a:br>
              <a:rPr lang="en-US" altLang="en-US" dirty="0">
                <a:latin typeface="Century Gothic" panose="020B0502020202020204" pitchFamily="34" charset="0"/>
              </a:rPr>
            </a:br>
            <a:r>
              <a:rPr lang="en-US" altLang="en-US" dirty="0">
                <a:latin typeface="Century Gothic" panose="020B0502020202020204" pitchFamily="34" charset="0"/>
              </a:rPr>
              <a:t>Peer-to-Peer Networks</a:t>
            </a:r>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6508"/>
          <a:stretch/>
        </p:blipFill>
        <p:spPr>
          <a:xfrm>
            <a:off x="518160" y="4068811"/>
            <a:ext cx="8018003" cy="2423429"/>
          </a:xfrm>
          <a:prstGeom prst="rect">
            <a:avLst/>
          </a:prstGeom>
        </p:spPr>
      </p:pic>
    </p:spTree>
    <p:custDataLst>
      <p:tags r:id="rId1"/>
    </p:custDataLst>
    <p:extLst>
      <p:ext uri="{BB962C8B-B14F-4D97-AF65-F5344CB8AC3E}">
        <p14:creationId xmlns:p14="http://schemas.microsoft.com/office/powerpoint/2010/main" val="2473370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3521" y="2980461"/>
            <a:ext cx="6339840" cy="3725104"/>
          </a:xfrm>
          <a:prstGeom prst="rect">
            <a:avLst/>
          </a:prstGeom>
        </p:spPr>
      </p:pic>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6" y="1404367"/>
            <a:ext cx="8649325" cy="1104128"/>
          </a:xfrm>
        </p:spPr>
        <p:txBody>
          <a:bodyPr/>
          <a:lstStyle/>
          <a:p>
            <a:pPr algn="just">
              <a:buFont typeface="Arial" panose="020B0604020202020204" pitchFamily="34" charset="0"/>
              <a:buChar char="•"/>
            </a:pPr>
            <a:r>
              <a:rPr lang="en-US" sz="2000" dirty="0">
                <a:latin typeface="Century Gothic" panose="020B0502020202020204" pitchFamily="34" charset="0"/>
              </a:rPr>
              <a:t>A P2P application allows a device to act as both a client and a server within the same communication.</a:t>
            </a:r>
          </a:p>
          <a:p>
            <a:pPr algn="just">
              <a:buFont typeface="Arial" panose="020B0604020202020204" pitchFamily="34" charset="0"/>
              <a:buChar char="•"/>
            </a:pPr>
            <a:r>
              <a:rPr lang="en-US" sz="2000" dirty="0">
                <a:latin typeface="Century Gothic" panose="020B0502020202020204" pitchFamily="34" charset="0"/>
              </a:rPr>
              <a:t>Some P2P applications use a hybrid system where each peer accesses an index server to get the location of a resource stored on another peer.</a:t>
            </a:r>
          </a:p>
          <a:p>
            <a:pPr algn="just">
              <a:buFont typeface="Arial" panose="020B0604020202020204" pitchFamily="34" charset="0"/>
              <a:buChar char="•"/>
            </a:pPr>
            <a:endParaRPr lang="en-US" sz="2000" dirty="0">
              <a:latin typeface="Century Gothic" panose="020B0502020202020204" pitchFamily="34" charset="0"/>
            </a:endParaRPr>
          </a:p>
          <a:p>
            <a:pPr algn="just">
              <a:buFont typeface="Arial" panose="020B0604020202020204" pitchFamily="34" charset="0"/>
              <a:buChar char="•"/>
            </a:pPr>
            <a:endParaRPr lang="en-US" altLang="ja-JP" sz="2000" dirty="0">
              <a:latin typeface="Century Gothic" panose="020B0502020202020204" pitchFamily="34" charset="0"/>
            </a:endParaRPr>
          </a:p>
        </p:txBody>
      </p:sp>
      <p:sp>
        <p:nvSpPr>
          <p:cNvPr id="8194" name="Rectangle 2"/>
          <p:cNvSpPr>
            <a:spLocks noGrp="1" noChangeArrowheads="1"/>
          </p:cNvSpPr>
          <p:nvPr>
            <p:ph type="title"/>
          </p:nvPr>
        </p:nvSpPr>
        <p:spPr>
          <a:xfrm>
            <a:off x="106680" y="629523"/>
            <a:ext cx="9144000" cy="592921"/>
          </a:xfrm>
        </p:spPr>
        <p:txBody>
          <a:bodyPr/>
          <a:lstStyle/>
          <a:p>
            <a:r>
              <a:rPr lang="en-US" altLang="en-US" sz="2000" dirty="0">
                <a:latin typeface="Century Gothic" panose="020B0502020202020204" pitchFamily="34" charset="0"/>
              </a:rPr>
              <a:t>Peer-to-Peer</a:t>
            </a:r>
            <a:br>
              <a:rPr lang="en-US" altLang="en-US" sz="1600" dirty="0">
                <a:latin typeface="Century Gothic" panose="020B0502020202020204" pitchFamily="34" charset="0"/>
              </a:rPr>
            </a:br>
            <a:r>
              <a:rPr lang="en-US" altLang="en-US" dirty="0">
                <a:latin typeface="Century Gothic" panose="020B0502020202020204" pitchFamily="34" charset="0"/>
              </a:rPr>
              <a:t>Peer-to-Peer Applications</a:t>
            </a:r>
          </a:p>
        </p:txBody>
      </p:sp>
    </p:spTree>
    <p:custDataLst>
      <p:tags r:id="rId1"/>
    </p:custDataLst>
    <p:extLst>
      <p:ext uri="{BB962C8B-B14F-4D97-AF65-F5344CB8AC3E}">
        <p14:creationId xmlns:p14="http://schemas.microsoft.com/office/powerpoint/2010/main" val="27825801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93868" y="1433432"/>
            <a:ext cx="3296092" cy="3675778"/>
          </a:xfrm>
        </p:spPr>
        <p:txBody>
          <a:bodyPr/>
          <a:lstStyle/>
          <a:p>
            <a:pPr marL="0" indent="0" algn="just">
              <a:buNone/>
            </a:pPr>
            <a:r>
              <a:rPr lang="en-US" sz="2000" dirty="0">
                <a:latin typeface="Century Gothic" panose="020B0502020202020204" pitchFamily="34" charset="0"/>
              </a:rPr>
              <a:t>With P2P applications, each computer in the network that is running the application can act as a client or a server for the other computers in the network that are also running the application.</a:t>
            </a:r>
          </a:p>
          <a:p>
            <a:pPr marL="0" indent="0" algn="just">
              <a:buNone/>
            </a:pPr>
            <a:r>
              <a:rPr lang="en-US" sz="2000" dirty="0">
                <a:latin typeface="Century Gothic" panose="020B0502020202020204" pitchFamily="34" charset="0"/>
              </a:rPr>
              <a:t>Common P2P networks include the following:</a:t>
            </a:r>
          </a:p>
          <a:p>
            <a:pPr lvl="2" algn="just"/>
            <a:r>
              <a:rPr lang="en-US" dirty="0">
                <a:latin typeface="Century Gothic" panose="020B0502020202020204" pitchFamily="34" charset="0"/>
              </a:rPr>
              <a:t>BitTorrent</a:t>
            </a:r>
          </a:p>
          <a:p>
            <a:pPr lvl="2" algn="just"/>
            <a:r>
              <a:rPr lang="en-US" dirty="0">
                <a:latin typeface="Century Gothic" panose="020B0502020202020204" pitchFamily="34" charset="0"/>
              </a:rPr>
              <a:t>Direct Connect</a:t>
            </a:r>
          </a:p>
          <a:p>
            <a:pPr lvl="2" algn="just"/>
            <a:r>
              <a:rPr lang="en-US" dirty="0">
                <a:latin typeface="Century Gothic" panose="020B0502020202020204" pitchFamily="34" charset="0"/>
              </a:rPr>
              <a:t>eDonkey</a:t>
            </a:r>
          </a:p>
          <a:p>
            <a:pPr lvl="2" algn="just"/>
            <a:r>
              <a:rPr lang="en-US" dirty="0">
                <a:latin typeface="Century Gothic" panose="020B0502020202020204" pitchFamily="34" charset="0"/>
              </a:rPr>
              <a:t>Freenet</a:t>
            </a:r>
          </a:p>
          <a:p>
            <a:pPr>
              <a:buFont typeface="Arial" panose="020B0604020202020204" pitchFamily="34" charset="0"/>
              <a:buChar char="•"/>
            </a:pPr>
            <a:endParaRPr lang="en-US" sz="3200" dirty="0">
              <a:latin typeface="Century Gothic" panose="020B0502020202020204" pitchFamily="34" charset="0"/>
            </a:endParaRPr>
          </a:p>
          <a:p>
            <a:pPr>
              <a:buFont typeface="Arial" panose="020B0604020202020204" pitchFamily="34" charset="0"/>
              <a:buChar char="•"/>
            </a:pPr>
            <a:endParaRPr lang="en-US" sz="3200" dirty="0">
              <a:latin typeface="Century Gothic" panose="020B0502020202020204" pitchFamily="34" charset="0"/>
            </a:endParaRPr>
          </a:p>
          <a:p>
            <a:pPr>
              <a:buFont typeface="Arial" panose="020B0604020202020204" pitchFamily="34" charset="0"/>
              <a:buChar char="•"/>
            </a:pPr>
            <a:endParaRPr lang="en-US" altLang="ja-JP" sz="3200" dirty="0">
              <a:latin typeface="Century Gothic" panose="020B0502020202020204" pitchFamily="34" charset="0"/>
            </a:endParaRPr>
          </a:p>
        </p:txBody>
      </p:sp>
      <p:sp>
        <p:nvSpPr>
          <p:cNvPr id="21506" name="Rectangle 2"/>
          <p:cNvSpPr>
            <a:spLocks noGrp="1" noChangeArrowheads="1"/>
          </p:cNvSpPr>
          <p:nvPr>
            <p:ph type="title"/>
          </p:nvPr>
        </p:nvSpPr>
        <p:spPr/>
        <p:txBody>
          <a:bodyPr/>
          <a:lstStyle/>
          <a:p>
            <a:r>
              <a:rPr lang="en-US" altLang="en-US" sz="2000" dirty="0">
                <a:latin typeface="Century Gothic" panose="020B0502020202020204" pitchFamily="34" charset="0"/>
              </a:rPr>
              <a:t>Peer-to-Peer</a:t>
            </a:r>
            <a:br>
              <a:rPr lang="en-US" altLang="en-US" sz="1600" dirty="0">
                <a:latin typeface="Century Gothic" panose="020B0502020202020204" pitchFamily="34" charset="0"/>
              </a:rPr>
            </a:br>
            <a:r>
              <a:rPr lang="en-US" altLang="en-US" dirty="0">
                <a:latin typeface="Century Gothic" panose="020B0502020202020204" pitchFamily="34" charset="0"/>
              </a:rPr>
              <a:t>Common P2P Applications</a:t>
            </a:r>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9960" y="1646792"/>
            <a:ext cx="5476065" cy="3822003"/>
          </a:xfrm>
          <a:prstGeom prst="rect">
            <a:avLst/>
          </a:prstGeom>
        </p:spPr>
      </p:pic>
    </p:spTree>
    <p:custDataLst>
      <p:tags r:id="rId1"/>
    </p:custDataLst>
    <p:extLst>
      <p:ext uri="{BB962C8B-B14F-4D97-AF65-F5344CB8AC3E}">
        <p14:creationId xmlns:p14="http://schemas.microsoft.com/office/powerpoint/2010/main" val="267789578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11.2 Peer to Peer</a:t>
            </a:r>
            <a:endParaRPr lang="en-US" altLang="en-US" dirty="0"/>
          </a:p>
        </p:txBody>
      </p:sp>
    </p:spTree>
    <p:custDataLst>
      <p:tags r:id="rId1"/>
    </p:custDataLst>
    <p:extLst>
      <p:ext uri="{BB962C8B-B14F-4D97-AF65-F5344CB8AC3E}">
        <p14:creationId xmlns:p14="http://schemas.microsoft.com/office/powerpoint/2010/main" val="122756440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11.3 Web and Email Protocols</a:t>
            </a:r>
            <a:endParaRPr lang="en-US" sz="2400" dirty="0">
              <a:solidFill>
                <a:srgbClr val="00B0F0"/>
              </a:solidFill>
            </a:endParaRPr>
          </a:p>
        </p:txBody>
      </p:sp>
    </p:spTree>
    <p:extLst>
      <p:ext uri="{BB962C8B-B14F-4D97-AF65-F5344CB8AC3E}">
        <p14:creationId xmlns:p14="http://schemas.microsoft.com/office/powerpoint/2010/main" val="3449048166"/>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73890" y="1521563"/>
            <a:ext cx="8604714" cy="1525324"/>
          </a:xfrm>
        </p:spPr>
        <p:txBody>
          <a:bodyPr/>
          <a:lstStyle/>
          <a:p>
            <a:pPr marL="0" indent="0" algn="just">
              <a:buNone/>
            </a:pPr>
            <a:r>
              <a:rPr lang="en-US" sz="2000" dirty="0">
                <a:latin typeface="Century Gothic" panose="020B0502020202020204" pitchFamily="34" charset="0"/>
              </a:rPr>
              <a:t>When a web address or Uniform Resource Locator (URL) is typed into a web browser, the web browser establishes a connection to the web service. The web service is running on the server that is using the HTTP protocol. </a:t>
            </a:r>
          </a:p>
          <a:p>
            <a:pPr marL="0" indent="0" algn="just">
              <a:buNone/>
            </a:pPr>
            <a:r>
              <a:rPr lang="en-US" sz="2000" dirty="0">
                <a:latin typeface="Century Gothic" panose="020B0502020202020204" pitchFamily="34" charset="0"/>
              </a:rPr>
              <a:t>To better understand how the web browser and web server interact, examine how a web page is opened in a browser.</a:t>
            </a:r>
            <a:endParaRPr lang="en-US" altLang="ja-JP" sz="2000" dirty="0">
              <a:latin typeface="Century Gothic" panose="020B0502020202020204" pitchFamily="34" charset="0"/>
            </a:endParaRPr>
          </a:p>
        </p:txBody>
      </p:sp>
      <p:sp>
        <p:nvSpPr>
          <p:cNvPr id="3" name="Title 2"/>
          <p:cNvSpPr>
            <a:spLocks noGrp="1"/>
          </p:cNvSpPr>
          <p:nvPr>
            <p:ph type="title"/>
          </p:nvPr>
        </p:nvSpPr>
        <p:spPr>
          <a:xfrm>
            <a:off x="167407" y="596016"/>
            <a:ext cx="8772157" cy="838200"/>
          </a:xfrm>
        </p:spPr>
        <p:txBody>
          <a:bodyPr/>
          <a:lstStyle/>
          <a:p>
            <a:r>
              <a:rPr lang="en-US" sz="1600" dirty="0">
                <a:latin typeface="Century Gothic" panose="020B0502020202020204" pitchFamily="34" charset="0"/>
              </a:rPr>
              <a:t>Web and Email Protocols</a:t>
            </a:r>
            <a:br>
              <a:rPr lang="en-US" dirty="0">
                <a:latin typeface="Century Gothic" panose="020B0502020202020204" pitchFamily="34" charset="0"/>
              </a:rPr>
            </a:br>
            <a:r>
              <a:rPr lang="en-US" sz="2400" dirty="0">
                <a:latin typeface="Century Gothic" panose="020B0502020202020204" pitchFamily="34" charset="0"/>
              </a:rPr>
              <a:t>Hypertext Transfer Protocol and Hypertext Markup Language</a:t>
            </a:r>
          </a:p>
        </p:txBody>
      </p:sp>
      <p:sp>
        <p:nvSpPr>
          <p:cNvPr id="4" name="TextBox 3">
            <a:extLst>
              <a:ext uri="{FF2B5EF4-FFF2-40B4-BE49-F238E27FC236}">
                <a16:creationId xmlns:a16="http://schemas.microsoft.com/office/drawing/2014/main" id="{6196067A-572A-4C4F-B832-9A9F19BF3066}"/>
              </a:ext>
            </a:extLst>
          </p:cNvPr>
          <p:cNvSpPr txBox="1"/>
          <p:nvPr/>
        </p:nvSpPr>
        <p:spPr>
          <a:xfrm>
            <a:off x="2026920" y="4760087"/>
            <a:ext cx="4800600" cy="2031325"/>
          </a:xfrm>
          <a:prstGeom prst="rect">
            <a:avLst/>
          </a:prstGeom>
          <a:noFill/>
        </p:spPr>
        <p:txBody>
          <a:bodyPr wrap="square" rtlCol="0">
            <a:spAutoFit/>
          </a:bodyPr>
          <a:lstStyle/>
          <a:p>
            <a:r>
              <a:rPr lang="en-US" sz="1800" b="1" dirty="0">
                <a:latin typeface="Century Gothic" panose="020B0502020202020204" pitchFamily="34" charset="0"/>
              </a:rPr>
              <a:t>Step 1 </a:t>
            </a:r>
            <a:endParaRPr lang="en-US" sz="1800" dirty="0">
              <a:latin typeface="Century Gothic" panose="020B0502020202020204" pitchFamily="34" charset="0"/>
            </a:endParaRPr>
          </a:p>
          <a:p>
            <a:r>
              <a:rPr lang="en-US" sz="1800" dirty="0">
                <a:latin typeface="Century Gothic" panose="020B0502020202020204" pitchFamily="34" charset="0"/>
              </a:rPr>
              <a:t>The browser interprets the three parts of the URL:</a:t>
            </a:r>
          </a:p>
          <a:p>
            <a:pPr marL="171450" indent="-171450">
              <a:buFont typeface="Arial" panose="020B0604020202020204" pitchFamily="34" charset="0"/>
              <a:buChar char="•"/>
            </a:pPr>
            <a:r>
              <a:rPr lang="en-US" sz="1800" dirty="0">
                <a:latin typeface="Century Gothic" panose="020B0502020202020204" pitchFamily="34" charset="0"/>
              </a:rPr>
              <a:t>http (the protocol or scheme)</a:t>
            </a:r>
          </a:p>
          <a:p>
            <a:pPr marL="171450" indent="-171450">
              <a:buFont typeface="Arial" panose="020B0604020202020204" pitchFamily="34" charset="0"/>
              <a:buChar char="•"/>
            </a:pPr>
            <a:r>
              <a:rPr lang="en-US" sz="1800" dirty="0">
                <a:latin typeface="Century Gothic" panose="020B0502020202020204" pitchFamily="34" charset="0"/>
              </a:rPr>
              <a:t>www.cisco.com (the server name)</a:t>
            </a:r>
          </a:p>
          <a:p>
            <a:pPr marL="171450" indent="-171450">
              <a:buFont typeface="Arial" panose="020B0604020202020204" pitchFamily="34" charset="0"/>
              <a:buChar char="•"/>
            </a:pPr>
            <a:r>
              <a:rPr lang="en-US" sz="1800" dirty="0">
                <a:latin typeface="Century Gothic" panose="020B0502020202020204" pitchFamily="34" charset="0"/>
              </a:rPr>
              <a:t>index.html (the specific filename requested)</a:t>
            </a:r>
          </a:p>
          <a:p>
            <a:endParaRPr lang="en-US" sz="1400" dirty="0">
              <a:latin typeface="Century Gothic" panose="020B0502020202020204" pitchFamily="34" charset="0"/>
            </a:endParaRPr>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153" t="24628" r="5818" b="17248"/>
          <a:stretch/>
        </p:blipFill>
        <p:spPr>
          <a:xfrm>
            <a:off x="1332792" y="3543490"/>
            <a:ext cx="6441386" cy="1092074"/>
          </a:xfrm>
          <a:prstGeom prst="rect">
            <a:avLst/>
          </a:prstGeom>
        </p:spPr>
      </p:pic>
    </p:spTree>
    <p:custDataLst>
      <p:tags r:id="rId1"/>
    </p:custDataLst>
    <p:extLst>
      <p:ext uri="{BB962C8B-B14F-4D97-AF65-F5344CB8AC3E}">
        <p14:creationId xmlns:p14="http://schemas.microsoft.com/office/powerpoint/2010/main" val="75411375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516782" y="850682"/>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graphicFrame>
        <p:nvGraphicFramePr>
          <p:cNvPr id="5" name="Table 4">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1319677821"/>
              </p:ext>
            </p:extLst>
          </p:nvPr>
        </p:nvGraphicFramePr>
        <p:xfrm>
          <a:off x="350520" y="1705524"/>
          <a:ext cx="8534400" cy="4458663"/>
        </p:xfrm>
        <a:graphic>
          <a:graphicData uri="http://schemas.openxmlformats.org/drawingml/2006/table">
            <a:tbl>
              <a:tblPr firstRow="1" firstCol="1" bandRow="1">
                <a:tableStyleId>{7E9639D4-E3E2-4D34-9284-5A2195B3D0D7}</a:tableStyleId>
              </a:tblPr>
              <a:tblGrid>
                <a:gridCol w="3427019">
                  <a:extLst>
                    <a:ext uri="{9D8B030D-6E8A-4147-A177-3AD203B41FA5}">
                      <a16:colId xmlns:a16="http://schemas.microsoft.com/office/drawing/2014/main" val="1523797708"/>
                    </a:ext>
                  </a:extLst>
                </a:gridCol>
                <a:gridCol w="5107381">
                  <a:extLst>
                    <a:ext uri="{9D8B030D-6E8A-4147-A177-3AD203B41FA5}">
                      <a16:colId xmlns:a16="http://schemas.microsoft.com/office/drawing/2014/main" val="2750207184"/>
                    </a:ext>
                  </a:extLst>
                </a:gridCol>
              </a:tblGrid>
              <a:tr h="324813">
                <a:tc>
                  <a:txBody>
                    <a:bodyPr/>
                    <a:lstStyle/>
                    <a:p>
                      <a:pPr marL="0" marR="0" algn="just">
                        <a:lnSpc>
                          <a:spcPct val="107000"/>
                        </a:lnSpc>
                        <a:spcBef>
                          <a:spcPts val="0"/>
                        </a:spcBef>
                        <a:spcAft>
                          <a:spcPts val="0"/>
                        </a:spcAft>
                      </a:pPr>
                      <a:r>
                        <a:rPr lang="en-US" sz="2000" dirty="0">
                          <a:effectLst/>
                          <a:latin typeface="Century Gothic" panose="020B0502020202020204" pitchFamily="34" charset="0"/>
                        </a:rPr>
                        <a:t>Topic Title</a:t>
                      </a:r>
                    </a:p>
                  </a:txBody>
                  <a:tcPr marL="68580" marR="68580" marT="0" marB="0" anchor="ctr"/>
                </a:tc>
                <a:tc>
                  <a:txBody>
                    <a:bodyPr/>
                    <a:lstStyle/>
                    <a:p>
                      <a:pPr marL="0" marR="0" algn="just">
                        <a:lnSpc>
                          <a:spcPct val="107000"/>
                        </a:lnSpc>
                        <a:spcBef>
                          <a:spcPts val="0"/>
                        </a:spcBef>
                        <a:spcAft>
                          <a:spcPts val="0"/>
                        </a:spcAft>
                      </a:pPr>
                      <a:r>
                        <a:rPr lang="en-US" sz="2000" dirty="0">
                          <a:effectLst/>
                          <a:latin typeface="Century Gothic" panose="020B0502020202020204" pitchFamily="34" charset="0"/>
                        </a:rPr>
                        <a:t>Topic Objective</a:t>
                      </a:r>
                      <a:endParaRPr lang="en-US"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algn="just" fontAlgn="ctr"/>
                      <a:r>
                        <a:rPr lang="en-US" sz="2000" dirty="0">
                          <a:effectLst/>
                          <a:latin typeface="Century Gothic" panose="020B0502020202020204" pitchFamily="34" charset="0"/>
                        </a:rPr>
                        <a:t>Application, Presentation, and Session</a:t>
                      </a:r>
                      <a:endParaRPr lang="en-US" sz="2000" b="0" dirty="0">
                        <a:effectLst/>
                        <a:latin typeface="Century Gothic" panose="020B0502020202020204" pitchFamily="34" charset="0"/>
                      </a:endParaRPr>
                    </a:p>
                  </a:txBody>
                  <a:tcPr marL="47625" marR="47625" marT="47625" marB="47625" anchor="ctr"/>
                </a:tc>
                <a:tc>
                  <a:txBody>
                    <a:bodyPr/>
                    <a:lstStyle/>
                    <a:p>
                      <a:pPr algn="just" fontAlgn="ctr"/>
                      <a:r>
                        <a:rPr lang="en-US" sz="2000" dirty="0">
                          <a:effectLst/>
                          <a:latin typeface="Century Gothic" panose="020B0502020202020204" pitchFamily="34" charset="0"/>
                        </a:rPr>
                        <a:t>Explain how the functions of the application layer, presentation layer, and session layer work together to provide network services to end user applications.</a:t>
                      </a:r>
                      <a:endParaRPr lang="en-US" sz="20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646858405"/>
                  </a:ext>
                </a:extLst>
              </a:tr>
              <a:tr h="503350">
                <a:tc>
                  <a:txBody>
                    <a:bodyPr/>
                    <a:lstStyle/>
                    <a:p>
                      <a:pPr algn="just" fontAlgn="ctr"/>
                      <a:r>
                        <a:rPr lang="en-US" sz="2000" dirty="0">
                          <a:effectLst/>
                          <a:latin typeface="Century Gothic" panose="020B0502020202020204" pitchFamily="34" charset="0"/>
                        </a:rPr>
                        <a:t>Peer-to-Peer</a:t>
                      </a:r>
                      <a:endParaRPr lang="en-US" sz="2000" b="0" dirty="0">
                        <a:effectLst/>
                        <a:latin typeface="Century Gothic" panose="020B0502020202020204" pitchFamily="34" charset="0"/>
                      </a:endParaRPr>
                    </a:p>
                  </a:txBody>
                  <a:tcPr marL="47625" marR="47625" marT="47625" marB="47625" anchor="ctr"/>
                </a:tc>
                <a:tc>
                  <a:txBody>
                    <a:bodyPr/>
                    <a:lstStyle/>
                    <a:p>
                      <a:pPr algn="just" fontAlgn="ctr"/>
                      <a:r>
                        <a:rPr lang="en-US" sz="2000" dirty="0">
                          <a:effectLst/>
                          <a:latin typeface="Century Gothic" panose="020B0502020202020204" pitchFamily="34" charset="0"/>
                        </a:rPr>
                        <a:t>Explain how end user applications operate in a peer-to-peer network.</a:t>
                      </a:r>
                      <a:endParaRPr lang="en-US" sz="20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216917477"/>
                  </a:ext>
                </a:extLst>
              </a:tr>
              <a:tr h="389971">
                <a:tc>
                  <a:txBody>
                    <a:bodyPr/>
                    <a:lstStyle/>
                    <a:p>
                      <a:pPr algn="just" fontAlgn="ctr"/>
                      <a:r>
                        <a:rPr lang="en-US" sz="2000" dirty="0">
                          <a:effectLst/>
                          <a:latin typeface="Century Gothic" panose="020B0502020202020204" pitchFamily="34" charset="0"/>
                        </a:rPr>
                        <a:t>Web and Email Protocols</a:t>
                      </a:r>
                      <a:endParaRPr lang="en-US" sz="2000" b="0" dirty="0">
                        <a:effectLst/>
                        <a:latin typeface="Century Gothic" panose="020B0502020202020204" pitchFamily="34" charset="0"/>
                      </a:endParaRPr>
                    </a:p>
                  </a:txBody>
                  <a:tcPr marL="47625" marR="47625" marT="47625" marB="47625" anchor="ctr"/>
                </a:tc>
                <a:tc>
                  <a:txBody>
                    <a:bodyPr/>
                    <a:lstStyle/>
                    <a:p>
                      <a:pPr algn="just" fontAlgn="ctr"/>
                      <a:r>
                        <a:rPr lang="en-US" sz="2000" dirty="0">
                          <a:effectLst/>
                          <a:latin typeface="Century Gothic" panose="020B0502020202020204" pitchFamily="34" charset="0"/>
                        </a:rPr>
                        <a:t>Explain how web and email protocols operate.</a:t>
                      </a:r>
                      <a:endParaRPr lang="en-US" sz="20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223668542"/>
                  </a:ext>
                </a:extLst>
              </a:tr>
              <a:tr h="307355">
                <a:tc>
                  <a:txBody>
                    <a:bodyPr/>
                    <a:lstStyle/>
                    <a:p>
                      <a:pPr algn="just" fontAlgn="ctr"/>
                      <a:r>
                        <a:rPr lang="en-US" sz="2000" dirty="0">
                          <a:effectLst/>
                          <a:latin typeface="Century Gothic" panose="020B0502020202020204" pitchFamily="34" charset="0"/>
                        </a:rPr>
                        <a:t>IP Addressing Services</a:t>
                      </a:r>
                      <a:endParaRPr lang="en-US" sz="2000" b="0" dirty="0">
                        <a:effectLst/>
                        <a:latin typeface="Century Gothic" panose="020B0502020202020204" pitchFamily="34" charset="0"/>
                      </a:endParaRPr>
                    </a:p>
                  </a:txBody>
                  <a:tcPr marL="47625" marR="47625" marT="47625" marB="47625" anchor="ctr"/>
                </a:tc>
                <a:tc>
                  <a:txBody>
                    <a:bodyPr/>
                    <a:lstStyle/>
                    <a:p>
                      <a:pPr algn="just" fontAlgn="ctr"/>
                      <a:r>
                        <a:rPr lang="en-US" sz="2000" dirty="0">
                          <a:effectLst/>
                          <a:latin typeface="Century Gothic" panose="020B0502020202020204" pitchFamily="34" charset="0"/>
                        </a:rPr>
                        <a:t>Explain how DNS and DHCP operate.</a:t>
                      </a:r>
                      <a:endParaRPr lang="en-US" sz="20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435904258"/>
                  </a:ext>
                </a:extLst>
              </a:tr>
              <a:tr h="389971">
                <a:tc>
                  <a:txBody>
                    <a:bodyPr/>
                    <a:lstStyle/>
                    <a:p>
                      <a:pPr algn="just" fontAlgn="ctr"/>
                      <a:r>
                        <a:rPr lang="en-US" sz="2000" dirty="0">
                          <a:effectLst/>
                          <a:latin typeface="Century Gothic" panose="020B0502020202020204" pitchFamily="34" charset="0"/>
                        </a:rPr>
                        <a:t>File Sharing Services</a:t>
                      </a:r>
                      <a:endParaRPr lang="en-US" sz="2000" b="0" dirty="0">
                        <a:effectLst/>
                        <a:latin typeface="Century Gothic" panose="020B0502020202020204" pitchFamily="34" charset="0"/>
                      </a:endParaRPr>
                    </a:p>
                  </a:txBody>
                  <a:tcPr marL="47625" marR="47625" marT="47625" marB="47625" anchor="ctr"/>
                </a:tc>
                <a:tc>
                  <a:txBody>
                    <a:bodyPr/>
                    <a:lstStyle/>
                    <a:p>
                      <a:pPr algn="just" fontAlgn="ctr"/>
                      <a:r>
                        <a:rPr lang="en-US" sz="2000" dirty="0">
                          <a:effectLst/>
                          <a:latin typeface="Century Gothic" panose="020B0502020202020204" pitchFamily="34" charset="0"/>
                        </a:rPr>
                        <a:t>Explain how file transfer protocols operate.</a:t>
                      </a:r>
                      <a:endParaRPr lang="en-US" sz="20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31737215"/>
                  </a:ext>
                </a:extLst>
              </a:tr>
            </a:tbl>
          </a:graphicData>
        </a:graphic>
      </p:graphicFrame>
    </p:spTree>
    <p:extLst>
      <p:ext uri="{BB962C8B-B14F-4D97-AF65-F5344CB8AC3E}">
        <p14:creationId xmlns:p14="http://schemas.microsoft.com/office/powerpoint/2010/main" val="280842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922" y="494267"/>
            <a:ext cx="8772157" cy="838200"/>
          </a:xfrm>
        </p:spPr>
        <p:txBody>
          <a:bodyPr/>
          <a:lstStyle/>
          <a:p>
            <a:r>
              <a:rPr lang="en-US" sz="1800" dirty="0">
                <a:latin typeface="Century Gothic" panose="020B0502020202020204" pitchFamily="34" charset="0"/>
              </a:rPr>
              <a:t>Web and Email Protocols</a:t>
            </a:r>
            <a:br>
              <a:rPr lang="en-US" sz="3600" dirty="0">
                <a:latin typeface="Century Gothic" panose="020B0502020202020204" pitchFamily="34" charset="0"/>
              </a:rPr>
            </a:br>
            <a:r>
              <a:rPr lang="en-US" sz="2400" dirty="0">
                <a:latin typeface="Century Gothic" panose="020B0502020202020204" pitchFamily="34" charset="0"/>
              </a:rPr>
              <a:t>Hypertext Transfer Protocol and Hypertext Markup Language (Continued) </a:t>
            </a:r>
          </a:p>
        </p:txBody>
      </p:sp>
      <p:sp>
        <p:nvSpPr>
          <p:cNvPr id="4" name="TextBox 3">
            <a:extLst>
              <a:ext uri="{FF2B5EF4-FFF2-40B4-BE49-F238E27FC236}">
                <a16:creationId xmlns:a16="http://schemas.microsoft.com/office/drawing/2014/main" id="{6196067A-572A-4C4F-B832-9A9F19BF3066}"/>
              </a:ext>
            </a:extLst>
          </p:cNvPr>
          <p:cNvSpPr txBox="1"/>
          <p:nvPr/>
        </p:nvSpPr>
        <p:spPr>
          <a:xfrm>
            <a:off x="185922" y="4255637"/>
            <a:ext cx="9001972" cy="1782026"/>
          </a:xfrm>
          <a:prstGeom prst="rect">
            <a:avLst/>
          </a:prstGeom>
          <a:noFill/>
        </p:spPr>
        <p:txBody>
          <a:bodyPr wrap="square" rtlCol="0">
            <a:spAutoFit/>
          </a:bodyPr>
          <a:lstStyle/>
          <a:p>
            <a:r>
              <a:rPr lang="en-US" sz="1800" b="1" dirty="0">
                <a:latin typeface="Century Gothic" panose="020B0502020202020204" pitchFamily="34" charset="0"/>
              </a:rPr>
              <a:t>Step 2</a:t>
            </a:r>
            <a:endParaRPr lang="en-US" sz="1800" dirty="0">
              <a:latin typeface="Century Gothic" panose="020B0502020202020204" pitchFamily="34" charset="0"/>
            </a:endParaRPr>
          </a:p>
          <a:p>
            <a:r>
              <a:rPr lang="en-US" sz="1800" dirty="0">
                <a:latin typeface="Century Gothic" panose="020B0502020202020204" pitchFamily="34" charset="0"/>
              </a:rPr>
              <a:t>The browser then checks with a name server to convert www.cisco.com into a numeric IP address, which it uses to connect to the server. </a:t>
            </a:r>
          </a:p>
          <a:p>
            <a:endParaRPr lang="en-US" sz="1800" dirty="0">
              <a:latin typeface="Century Gothic" panose="020B0502020202020204" pitchFamily="34" charset="0"/>
            </a:endParaRPr>
          </a:p>
          <a:p>
            <a:r>
              <a:rPr lang="en-US" sz="1800" dirty="0">
                <a:latin typeface="Century Gothic" panose="020B0502020202020204" pitchFamily="34" charset="0"/>
              </a:rPr>
              <a:t>The client initiates an HTTP request to a server by sending a GET request to the server and asks for the index.html file.</a:t>
            </a:r>
          </a:p>
          <a:p>
            <a:endParaRPr lang="en-US" sz="1400" dirty="0">
              <a:latin typeface="Century Gothic" panose="020B0502020202020204" pitchFamily="34" charset="0"/>
            </a:endParaRPr>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889" y="1332465"/>
            <a:ext cx="7639473" cy="2812815"/>
          </a:xfrm>
          <a:prstGeom prst="rect">
            <a:avLst/>
          </a:prstGeom>
        </p:spPr>
      </p:pic>
    </p:spTree>
    <p:custDataLst>
      <p:tags r:id="rId1"/>
    </p:custDataLst>
    <p:extLst>
      <p:ext uri="{BB962C8B-B14F-4D97-AF65-F5344CB8AC3E}">
        <p14:creationId xmlns:p14="http://schemas.microsoft.com/office/powerpoint/2010/main" val="120864955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922" y="494267"/>
            <a:ext cx="8772157" cy="838200"/>
          </a:xfrm>
        </p:spPr>
        <p:txBody>
          <a:bodyPr/>
          <a:lstStyle/>
          <a:p>
            <a:r>
              <a:rPr lang="en-US" sz="1800" dirty="0">
                <a:latin typeface="Century Gothic" panose="020B0502020202020204" pitchFamily="34" charset="0"/>
              </a:rPr>
              <a:t>Web and Email Protocols</a:t>
            </a:r>
            <a:br>
              <a:rPr lang="en-US" sz="3600" dirty="0">
                <a:latin typeface="Century Gothic" panose="020B0502020202020204" pitchFamily="34" charset="0"/>
              </a:rPr>
            </a:br>
            <a:r>
              <a:rPr lang="en-US" sz="2400" dirty="0">
                <a:latin typeface="Century Gothic" panose="020B0502020202020204" pitchFamily="34" charset="0"/>
              </a:rPr>
              <a:t>Hypertext Transfer Protocol and Hypertext Markup Language (Continued) </a:t>
            </a:r>
          </a:p>
        </p:txBody>
      </p:sp>
      <p:sp>
        <p:nvSpPr>
          <p:cNvPr id="8" name="TextBox 7">
            <a:extLst>
              <a:ext uri="{FF2B5EF4-FFF2-40B4-BE49-F238E27FC236}">
                <a16:creationId xmlns:a16="http://schemas.microsoft.com/office/drawing/2014/main" id="{CB2C7754-EDF8-784D-8B24-183FB4E7C181}"/>
              </a:ext>
            </a:extLst>
          </p:cNvPr>
          <p:cNvSpPr txBox="1"/>
          <p:nvPr/>
        </p:nvSpPr>
        <p:spPr>
          <a:xfrm>
            <a:off x="1584960" y="5512170"/>
            <a:ext cx="6248400" cy="840230"/>
          </a:xfrm>
          <a:prstGeom prst="rect">
            <a:avLst/>
          </a:prstGeom>
          <a:noFill/>
        </p:spPr>
        <p:txBody>
          <a:bodyPr wrap="square" rtlCol="0">
            <a:spAutoFit/>
          </a:bodyPr>
          <a:lstStyle/>
          <a:p>
            <a:r>
              <a:rPr lang="en-US" sz="1800" b="1" dirty="0">
                <a:latin typeface="Century Gothic" panose="020B0502020202020204" pitchFamily="34" charset="0"/>
              </a:rPr>
              <a:t>Step 3</a:t>
            </a:r>
            <a:endParaRPr lang="en-US" sz="1800" dirty="0">
              <a:latin typeface="Century Gothic" panose="020B0502020202020204" pitchFamily="34" charset="0"/>
            </a:endParaRPr>
          </a:p>
          <a:p>
            <a:r>
              <a:rPr lang="en-US" sz="1800" dirty="0">
                <a:latin typeface="Century Gothic" panose="020B0502020202020204" pitchFamily="34" charset="0"/>
              </a:rPr>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483845"/>
            <a:ext cx="6629401" cy="4015410"/>
          </a:xfrm>
          <a:prstGeom prst="rect">
            <a:avLst/>
          </a:prstGeom>
        </p:spPr>
      </p:pic>
    </p:spTree>
    <p:custDataLst>
      <p:tags r:id="rId1"/>
    </p:custDataLst>
    <p:extLst>
      <p:ext uri="{BB962C8B-B14F-4D97-AF65-F5344CB8AC3E}">
        <p14:creationId xmlns:p14="http://schemas.microsoft.com/office/powerpoint/2010/main" val="42616109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868" y="628196"/>
            <a:ext cx="8772157" cy="838200"/>
          </a:xfrm>
        </p:spPr>
        <p:txBody>
          <a:bodyPr/>
          <a:lstStyle/>
          <a:p>
            <a:r>
              <a:rPr lang="en-US" sz="1800" dirty="0">
                <a:latin typeface="Century Gothic" panose="020B0502020202020204" pitchFamily="34" charset="0"/>
              </a:rPr>
              <a:t>Web and Email Protocols</a:t>
            </a:r>
            <a:br>
              <a:rPr lang="en-US" sz="3600" dirty="0">
                <a:latin typeface="Century Gothic" panose="020B0502020202020204" pitchFamily="34" charset="0"/>
              </a:rPr>
            </a:br>
            <a:r>
              <a:rPr lang="en-US" sz="2400" dirty="0">
                <a:latin typeface="Century Gothic" panose="020B0502020202020204" pitchFamily="34" charset="0"/>
              </a:rPr>
              <a:t>Hypertext Transfer Protocol and Hypertext Markup Language (Continued) </a:t>
            </a:r>
          </a:p>
        </p:txBody>
      </p:sp>
      <p:sp>
        <p:nvSpPr>
          <p:cNvPr id="4" name="TextBox 3">
            <a:extLst>
              <a:ext uri="{FF2B5EF4-FFF2-40B4-BE49-F238E27FC236}">
                <a16:creationId xmlns:a16="http://schemas.microsoft.com/office/drawing/2014/main" id="{6196067A-572A-4C4F-B832-9A9F19BF3066}"/>
              </a:ext>
            </a:extLst>
          </p:cNvPr>
          <p:cNvSpPr txBox="1"/>
          <p:nvPr/>
        </p:nvSpPr>
        <p:spPr>
          <a:xfrm>
            <a:off x="354994" y="1834336"/>
            <a:ext cx="8027006" cy="1034129"/>
          </a:xfrm>
          <a:prstGeom prst="rect">
            <a:avLst/>
          </a:prstGeom>
          <a:noFill/>
        </p:spPr>
        <p:txBody>
          <a:bodyPr wrap="square" rtlCol="0">
            <a:spAutoFit/>
          </a:bodyPr>
          <a:lstStyle/>
          <a:p>
            <a:r>
              <a:rPr lang="en-US" sz="1800" b="1" dirty="0">
                <a:latin typeface="Century Gothic" panose="020B0502020202020204" pitchFamily="34" charset="0"/>
              </a:rPr>
              <a:t>Step 4</a:t>
            </a:r>
            <a:endParaRPr lang="en-US" sz="1800" dirty="0">
              <a:latin typeface="Century Gothic" panose="020B0502020202020204" pitchFamily="34" charset="0"/>
            </a:endParaRPr>
          </a:p>
          <a:p>
            <a:r>
              <a:rPr lang="en-US" sz="1800" dirty="0">
                <a:latin typeface="Century Gothic" panose="020B0502020202020204" pitchFamily="34" charset="0"/>
              </a:rPr>
              <a:t>The browser deciphers the HTML code and formats the page for the browser window.</a:t>
            </a:r>
          </a:p>
          <a:p>
            <a:endParaRPr lang="en-US" sz="1400" dirty="0">
              <a:latin typeface="Century Gothic" panose="020B0502020202020204" pitchFamily="34" charset="0"/>
            </a:endParaRPr>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240" y="2761784"/>
            <a:ext cx="7757160" cy="3752726"/>
          </a:xfrm>
          <a:prstGeom prst="rect">
            <a:avLst/>
          </a:prstGeom>
        </p:spPr>
      </p:pic>
    </p:spTree>
    <p:custDataLst>
      <p:tags r:id="rId1"/>
    </p:custDataLst>
    <p:extLst>
      <p:ext uri="{BB962C8B-B14F-4D97-AF65-F5344CB8AC3E}">
        <p14:creationId xmlns:p14="http://schemas.microsoft.com/office/powerpoint/2010/main" val="239894791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193868" y="1232592"/>
            <a:ext cx="3890452" cy="3833192"/>
          </a:xfrm>
        </p:spPr>
        <p:txBody>
          <a:bodyPr/>
          <a:lstStyle/>
          <a:p>
            <a:pPr marL="0" indent="0">
              <a:buNone/>
            </a:pPr>
            <a:r>
              <a:rPr lang="en-US" sz="1800" dirty="0">
                <a:latin typeface="Century Gothic" panose="020B0502020202020204" pitchFamily="34" charset="0"/>
              </a:rPr>
              <a:t>HTTP is a request/response protocol that specifies the message types used for that communication. </a:t>
            </a:r>
          </a:p>
          <a:p>
            <a:pPr marL="0" indent="0">
              <a:buNone/>
            </a:pPr>
            <a:r>
              <a:rPr lang="en-US" sz="1800" dirty="0">
                <a:latin typeface="Century Gothic" panose="020B0502020202020204" pitchFamily="34" charset="0"/>
              </a:rPr>
              <a:t>The three common message types are GET, POST, and PUT:</a:t>
            </a:r>
          </a:p>
          <a:p>
            <a:pPr lvl="2">
              <a:buFont typeface="Arial" panose="020B0604020202020204" pitchFamily="34" charset="0"/>
              <a:buChar char="•"/>
            </a:pPr>
            <a:r>
              <a:rPr lang="en-US" sz="1800" b="1" dirty="0">
                <a:latin typeface="Century Gothic" panose="020B0502020202020204" pitchFamily="34" charset="0"/>
              </a:rPr>
              <a:t>GET</a:t>
            </a:r>
            <a:r>
              <a:rPr lang="en-US" sz="1800" dirty="0">
                <a:latin typeface="Century Gothic" panose="020B0502020202020204" pitchFamily="34" charset="0"/>
              </a:rPr>
              <a:t> - This is a client request for data. A client (web browser) sends the GET message to the web server to request HTML pages.</a:t>
            </a:r>
          </a:p>
          <a:p>
            <a:pPr lvl="2">
              <a:buFont typeface="Arial" panose="020B0604020202020204" pitchFamily="34" charset="0"/>
              <a:buChar char="•"/>
            </a:pPr>
            <a:r>
              <a:rPr lang="en-US" sz="1800" b="1" dirty="0">
                <a:latin typeface="Century Gothic" panose="020B0502020202020204" pitchFamily="34" charset="0"/>
              </a:rPr>
              <a:t>POST</a:t>
            </a:r>
            <a:r>
              <a:rPr lang="en-US" sz="1800" dirty="0">
                <a:latin typeface="Century Gothic" panose="020B0502020202020204" pitchFamily="34" charset="0"/>
              </a:rPr>
              <a:t> - This uploads data files to the web server, such as form data.</a:t>
            </a:r>
          </a:p>
          <a:p>
            <a:pPr lvl="2">
              <a:buFont typeface="Arial" panose="020B0604020202020204" pitchFamily="34" charset="0"/>
              <a:buChar char="•"/>
            </a:pPr>
            <a:r>
              <a:rPr lang="en-US" sz="1800" b="1" dirty="0">
                <a:latin typeface="Century Gothic" panose="020B0502020202020204" pitchFamily="34" charset="0"/>
              </a:rPr>
              <a:t>PUT</a:t>
            </a:r>
            <a:r>
              <a:rPr lang="en-US" sz="1800" dirty="0">
                <a:latin typeface="Century Gothic" panose="020B0502020202020204" pitchFamily="34" charset="0"/>
              </a:rPr>
              <a:t> - This uploads resources or content to the web server, such as an image.</a:t>
            </a:r>
          </a:p>
          <a:p>
            <a:pPr>
              <a:buFont typeface="Arial" panose="020B0604020202020204" pitchFamily="34" charset="0"/>
              <a:buChar char="•"/>
            </a:pPr>
            <a:endParaRPr lang="en-US" sz="2800" dirty="0">
              <a:latin typeface="Century Gothic" panose="020B0502020202020204" pitchFamily="34" charset="0"/>
            </a:endParaRPr>
          </a:p>
        </p:txBody>
      </p:sp>
      <p:sp>
        <p:nvSpPr>
          <p:cNvPr id="3" name="Title 2"/>
          <p:cNvSpPr>
            <a:spLocks noGrp="1"/>
          </p:cNvSpPr>
          <p:nvPr>
            <p:ph type="title"/>
          </p:nvPr>
        </p:nvSpPr>
        <p:spPr/>
        <p:txBody>
          <a:bodyPr/>
          <a:lstStyle/>
          <a:p>
            <a:r>
              <a:rPr lang="en-US" sz="1800" dirty="0">
                <a:latin typeface="Century Gothic" panose="020B0502020202020204" pitchFamily="34" charset="0"/>
              </a:rPr>
              <a:t>Web and Email Protocols</a:t>
            </a:r>
            <a:br>
              <a:rPr lang="en-US" sz="3600" dirty="0">
                <a:latin typeface="Century Gothic" panose="020B0502020202020204" pitchFamily="34" charset="0"/>
              </a:rPr>
            </a:br>
            <a:r>
              <a:rPr lang="en-US" sz="3600" dirty="0">
                <a:latin typeface="Century Gothic" panose="020B0502020202020204" pitchFamily="34" charset="0"/>
              </a:rPr>
              <a:t>HTTP and HTTPS</a:t>
            </a:r>
          </a:p>
        </p:txBody>
      </p:sp>
      <p:sp>
        <p:nvSpPr>
          <p:cNvPr id="4" name="TextBox 3">
            <a:extLst>
              <a:ext uri="{FF2B5EF4-FFF2-40B4-BE49-F238E27FC236}">
                <a16:creationId xmlns:a16="http://schemas.microsoft.com/office/drawing/2014/main" id="{03A5A68B-2DFD-284C-BC56-64FDC9705E1D}"/>
              </a:ext>
            </a:extLst>
          </p:cNvPr>
          <p:cNvSpPr txBox="1"/>
          <p:nvPr/>
        </p:nvSpPr>
        <p:spPr>
          <a:xfrm>
            <a:off x="4947805" y="4750723"/>
            <a:ext cx="3381381" cy="1338828"/>
          </a:xfrm>
          <a:prstGeom prst="rect">
            <a:avLst/>
          </a:prstGeom>
          <a:noFill/>
        </p:spPr>
        <p:txBody>
          <a:bodyPr wrap="square" rtlCol="0">
            <a:spAutoFit/>
          </a:bodyPr>
          <a:lstStyle/>
          <a:p>
            <a:r>
              <a:rPr lang="en-US" sz="1800" b="1" dirty="0">
                <a:latin typeface="Century Gothic" panose="020B0502020202020204" pitchFamily="34" charset="0"/>
              </a:rPr>
              <a:t>Note: </a:t>
            </a:r>
            <a:r>
              <a:rPr lang="en-US" sz="1800" dirty="0">
                <a:latin typeface="Century Gothic" panose="020B0502020202020204" pitchFamily="34" charset="0"/>
              </a:rPr>
              <a:t>HTTP is not a secure protocol. For secure communications sent across the internet, HTTPS should be used</a:t>
            </a:r>
            <a:r>
              <a:rPr lang="en-US" sz="1600" dirty="0">
                <a:latin typeface="Century Gothic" panose="020B0502020202020204" pitchFamily="34" charset="0"/>
              </a:rPr>
              <a:t>.</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502" t="3615" r="2389"/>
          <a:stretch/>
        </p:blipFill>
        <p:spPr>
          <a:xfrm>
            <a:off x="4131444" y="1439295"/>
            <a:ext cx="4909378" cy="3104724"/>
          </a:xfrm>
          <a:prstGeom prst="rect">
            <a:avLst/>
          </a:prstGeom>
        </p:spPr>
      </p:pic>
    </p:spTree>
    <p:custDataLst>
      <p:tags r:id="rId1"/>
    </p:custDataLst>
    <p:extLst>
      <p:ext uri="{BB962C8B-B14F-4D97-AF65-F5344CB8AC3E}">
        <p14:creationId xmlns:p14="http://schemas.microsoft.com/office/powerpoint/2010/main" val="19914833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7140" y="1742521"/>
            <a:ext cx="5375565" cy="3797954"/>
          </a:xfrm>
          <a:prstGeom prst="rect">
            <a:avLst/>
          </a:prstGeom>
        </p:spPr>
      </p:pic>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193868" y="1224361"/>
            <a:ext cx="3661852" cy="3593582"/>
          </a:xfrm>
        </p:spPr>
        <p:txBody>
          <a:bodyPr/>
          <a:lstStyle/>
          <a:p>
            <a:pPr marL="0" indent="0" algn="just">
              <a:buNone/>
            </a:pPr>
            <a:r>
              <a:rPr lang="en-US" sz="1800" dirty="0">
                <a:latin typeface="Century Gothic" panose="020B0502020202020204" pitchFamily="34" charset="0"/>
              </a:rPr>
              <a:t>Email is a store-and-forward method of sending, storing, and retrieving electronic messages across a network. Email messages are stored in databases on mail servers. Email clients communicate with mail servers to send and receive email.</a:t>
            </a:r>
          </a:p>
          <a:p>
            <a:pPr marL="0" indent="0" algn="just">
              <a:buNone/>
            </a:pPr>
            <a:r>
              <a:rPr lang="en-US" sz="1800" dirty="0">
                <a:latin typeface="Century Gothic" panose="020B0502020202020204" pitchFamily="34" charset="0"/>
              </a:rPr>
              <a:t>The email protocols used for operation are: </a:t>
            </a:r>
          </a:p>
          <a:p>
            <a:pPr lvl="2" algn="just">
              <a:buFont typeface="Arial" panose="020B0604020202020204" pitchFamily="34" charset="0"/>
              <a:buChar char="•"/>
            </a:pPr>
            <a:r>
              <a:rPr lang="en-US" sz="1800" dirty="0">
                <a:latin typeface="Century Gothic" panose="020B0502020202020204" pitchFamily="34" charset="0"/>
              </a:rPr>
              <a:t> Simple Mail Transfer Protocol (SMTP) – used to send mail.</a:t>
            </a:r>
          </a:p>
          <a:p>
            <a:pPr lvl="2" algn="just">
              <a:buFont typeface="Arial" panose="020B0604020202020204" pitchFamily="34" charset="0"/>
              <a:buChar char="•"/>
            </a:pPr>
            <a:r>
              <a:rPr lang="en-US" sz="1800" dirty="0">
                <a:latin typeface="Century Gothic" panose="020B0502020202020204" pitchFamily="34" charset="0"/>
              </a:rPr>
              <a:t> Post Office Protocol (POP) &amp; IMAP – used for clients to receive mail.</a:t>
            </a:r>
          </a:p>
        </p:txBody>
      </p:sp>
      <p:sp>
        <p:nvSpPr>
          <p:cNvPr id="3" name="Title 2"/>
          <p:cNvSpPr>
            <a:spLocks noGrp="1"/>
          </p:cNvSpPr>
          <p:nvPr>
            <p:ph type="title"/>
          </p:nvPr>
        </p:nvSpPr>
        <p:spPr/>
        <p:txBody>
          <a:bodyPr/>
          <a:lstStyle/>
          <a:p>
            <a:r>
              <a:rPr lang="en-US" sz="1800" dirty="0">
                <a:latin typeface="Century Gothic" panose="020B0502020202020204" pitchFamily="34" charset="0"/>
              </a:rPr>
              <a:t>Web and Email Protocols</a:t>
            </a:r>
            <a:br>
              <a:rPr lang="en-US" sz="3600" dirty="0">
                <a:latin typeface="Century Gothic" panose="020B0502020202020204" pitchFamily="34" charset="0"/>
              </a:rPr>
            </a:br>
            <a:r>
              <a:rPr lang="en-US" sz="3600" dirty="0">
                <a:latin typeface="Century Gothic" panose="020B0502020202020204" pitchFamily="34" charset="0"/>
              </a:rPr>
              <a:t>Email Protocols</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C5E2AFF-17A1-C2CF-85A4-2F798F8AD203}"/>
                  </a:ext>
                </a:extLst>
              </p14:cNvPr>
              <p14:cNvContentPartPr/>
              <p14:nvPr/>
            </p14:nvContentPartPr>
            <p14:xfrm>
              <a:off x="5708520" y="2863440"/>
              <a:ext cx="2928240" cy="877320"/>
            </p14:xfrm>
          </p:contentPart>
        </mc:Choice>
        <mc:Fallback xmlns="">
          <p:pic>
            <p:nvPicPr>
              <p:cNvPr id="2" name="Ink 1">
                <a:extLst>
                  <a:ext uri="{FF2B5EF4-FFF2-40B4-BE49-F238E27FC236}">
                    <a16:creationId xmlns:a16="http://schemas.microsoft.com/office/drawing/2014/main" id="{EC5E2AFF-17A1-C2CF-85A4-2F798F8AD203}"/>
                  </a:ext>
                </a:extLst>
              </p:cNvPr>
              <p:cNvPicPr/>
              <p:nvPr/>
            </p:nvPicPr>
            <p:blipFill>
              <a:blip r:embed="rId6"/>
              <a:stretch>
                <a:fillRect/>
              </a:stretch>
            </p:blipFill>
            <p:spPr>
              <a:xfrm>
                <a:off x="5699160" y="2854080"/>
                <a:ext cx="2946960" cy="896040"/>
              </a:xfrm>
              <a:prstGeom prst="rect">
                <a:avLst/>
              </a:prstGeom>
            </p:spPr>
          </p:pic>
        </mc:Fallback>
      </mc:AlternateContent>
    </p:spTree>
    <p:custDataLst>
      <p:tags r:id="rId1"/>
    </p:custDataLst>
    <p:extLst>
      <p:ext uri="{BB962C8B-B14F-4D97-AF65-F5344CB8AC3E}">
        <p14:creationId xmlns:p14="http://schemas.microsoft.com/office/powerpoint/2010/main" val="85425967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62908" y="1140716"/>
            <a:ext cx="4010823" cy="3811693"/>
          </a:xfrm>
        </p:spPr>
        <p:txBody>
          <a:bodyPr/>
          <a:lstStyle/>
          <a:p>
            <a:pPr marL="171450" indent="-171450" algn="just">
              <a:buFont typeface="Arial" panose="020B0604020202020204" pitchFamily="34" charset="0"/>
              <a:buChar char="•"/>
            </a:pPr>
            <a:r>
              <a:rPr lang="en-US" sz="1800" dirty="0">
                <a:latin typeface="Century Gothic" panose="020B0502020202020204" pitchFamily="34" charset="0"/>
              </a:rPr>
              <a:t>When a client sends email, the client SMTP process connects with a server SMTP process on well-known port 25. </a:t>
            </a:r>
          </a:p>
          <a:p>
            <a:pPr marL="171450" indent="-171450" algn="just">
              <a:buFont typeface="Arial" panose="020B0604020202020204" pitchFamily="34" charset="0"/>
              <a:buChar char="•"/>
            </a:pPr>
            <a:r>
              <a:rPr lang="en-US" sz="1800" dirty="0">
                <a:latin typeface="Century Gothic" panose="020B0502020202020204" pitchFamily="34" charset="0"/>
              </a:rPr>
              <a:t>After the connection is made, the client attempts to send the email to the server across the connection. </a:t>
            </a:r>
          </a:p>
          <a:p>
            <a:pPr marL="171450" indent="-171450" algn="just">
              <a:buFont typeface="Arial" panose="020B0604020202020204" pitchFamily="34" charset="0"/>
              <a:buChar char="•"/>
            </a:pPr>
            <a:r>
              <a:rPr lang="en-US" sz="1800" dirty="0">
                <a:latin typeface="Century Gothic" panose="020B0502020202020204" pitchFamily="34" charset="0"/>
              </a:rPr>
              <a:t>When the server receives the message, it either places the message in a local account, if the recipient is local, or forwards the message to another mail server for delivery.</a:t>
            </a:r>
          </a:p>
          <a:p>
            <a:pPr marL="171450" indent="-171450" algn="just">
              <a:buFont typeface="Arial" panose="020B0604020202020204" pitchFamily="34" charset="0"/>
              <a:buChar char="•"/>
            </a:pPr>
            <a:r>
              <a:rPr lang="en-US" sz="1800" dirty="0">
                <a:latin typeface="Century Gothic" panose="020B0502020202020204" pitchFamily="34" charset="0"/>
              </a:rPr>
              <a:t>The destination email server may not be online or may be busy. If so, SMTP spools messages to be sent at a later time. </a:t>
            </a:r>
          </a:p>
          <a:p>
            <a:pPr marL="0" indent="0">
              <a:buNone/>
            </a:pPr>
            <a:endParaRPr lang="en-US" sz="1100" dirty="0">
              <a:latin typeface="Century Gothic" panose="020B0502020202020204" pitchFamily="34" charset="0"/>
            </a:endParaRPr>
          </a:p>
        </p:txBody>
      </p:sp>
      <p:sp>
        <p:nvSpPr>
          <p:cNvPr id="3" name="Title 2"/>
          <p:cNvSpPr>
            <a:spLocks noGrp="1"/>
          </p:cNvSpPr>
          <p:nvPr>
            <p:ph type="title"/>
          </p:nvPr>
        </p:nvSpPr>
        <p:spPr>
          <a:xfrm>
            <a:off x="130355" y="383165"/>
            <a:ext cx="9144000" cy="757551"/>
          </a:xfrm>
        </p:spPr>
        <p:txBody>
          <a:bodyPr/>
          <a:lstStyle/>
          <a:p>
            <a:r>
              <a:rPr lang="en-US" sz="1600" dirty="0">
                <a:latin typeface="Century Gothic" panose="020B0502020202020204" pitchFamily="34" charset="0"/>
              </a:rPr>
              <a:t>Web and Email Protocols</a:t>
            </a:r>
            <a:br>
              <a:rPr lang="en-US" dirty="0">
                <a:latin typeface="Century Gothic" panose="020B0502020202020204" pitchFamily="34" charset="0"/>
              </a:rPr>
            </a:br>
            <a:r>
              <a:rPr lang="en-US" dirty="0">
                <a:latin typeface="Century Gothic" panose="020B0502020202020204" pitchFamily="34" charset="0"/>
              </a:rPr>
              <a:t>SMTP, POP and IMAP</a:t>
            </a:r>
          </a:p>
        </p:txBody>
      </p:sp>
      <p:sp>
        <p:nvSpPr>
          <p:cNvPr id="10" name="TextBox 9">
            <a:extLst>
              <a:ext uri="{FF2B5EF4-FFF2-40B4-BE49-F238E27FC236}">
                <a16:creationId xmlns:a16="http://schemas.microsoft.com/office/drawing/2014/main" id="{896280D7-3AAC-2F4F-A10C-2BF65CDD24A5}"/>
              </a:ext>
            </a:extLst>
          </p:cNvPr>
          <p:cNvSpPr txBox="1"/>
          <p:nvPr/>
        </p:nvSpPr>
        <p:spPr>
          <a:xfrm>
            <a:off x="4452024" y="4088984"/>
            <a:ext cx="4604510" cy="757130"/>
          </a:xfrm>
          <a:prstGeom prst="rect">
            <a:avLst/>
          </a:prstGeom>
          <a:noFill/>
        </p:spPr>
        <p:txBody>
          <a:bodyPr wrap="square" rtlCol="0">
            <a:spAutoFit/>
          </a:bodyPr>
          <a:lstStyle/>
          <a:p>
            <a:r>
              <a:rPr lang="en-US" sz="1600" b="1" dirty="0">
                <a:latin typeface="Century Gothic" panose="020B0502020202020204" pitchFamily="34" charset="0"/>
              </a:rPr>
              <a:t>Note</a:t>
            </a:r>
            <a:r>
              <a:rPr lang="en-US" sz="1600" dirty="0">
                <a:latin typeface="Century Gothic" panose="020B0502020202020204" pitchFamily="34" charset="0"/>
              </a:rPr>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9632" y="1140716"/>
            <a:ext cx="4786902" cy="2864748"/>
          </a:xfrm>
          <a:prstGeom prst="rect">
            <a:avLst/>
          </a:prstGeom>
        </p:spPr>
      </p:pic>
    </p:spTree>
    <p:custDataLst>
      <p:tags r:id="rId1"/>
    </p:custDataLst>
    <p:extLst>
      <p:ext uri="{BB962C8B-B14F-4D97-AF65-F5344CB8AC3E}">
        <p14:creationId xmlns:p14="http://schemas.microsoft.com/office/powerpoint/2010/main" val="324269027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81088" y="1252257"/>
            <a:ext cx="8725748" cy="646331"/>
          </a:xfrm>
        </p:spPr>
        <p:txBody>
          <a:bodyPr/>
          <a:lstStyle/>
          <a:p>
            <a:pPr marL="0" indent="0">
              <a:buNone/>
            </a:pPr>
            <a:r>
              <a:rPr lang="en-US" sz="1600" dirty="0">
                <a:latin typeface="Century Gothic" panose="020B0502020202020204" pitchFamily="34" charset="0"/>
              </a:rPr>
              <a:t>POP is used by an application to retrieve mail from a mail server. When mail is downloaded from the server to the client using POP the messages are then deleted on the server. </a:t>
            </a:r>
          </a:p>
        </p:txBody>
      </p:sp>
      <p:sp>
        <p:nvSpPr>
          <p:cNvPr id="3" name="Title 2"/>
          <p:cNvSpPr>
            <a:spLocks noGrp="1"/>
          </p:cNvSpPr>
          <p:nvPr>
            <p:ph type="title"/>
          </p:nvPr>
        </p:nvSpPr>
        <p:spPr>
          <a:xfrm>
            <a:off x="0" y="402278"/>
            <a:ext cx="9144000" cy="757551"/>
          </a:xfrm>
        </p:spPr>
        <p:txBody>
          <a:bodyPr/>
          <a:lstStyle/>
          <a:p>
            <a:r>
              <a:rPr lang="en-US" sz="1600" dirty="0">
                <a:latin typeface="Century Gothic" panose="020B0502020202020204" pitchFamily="34" charset="0"/>
              </a:rPr>
              <a:t>Web and Email Protocols</a:t>
            </a:r>
            <a:br>
              <a:rPr lang="en-US" dirty="0">
                <a:latin typeface="Century Gothic" panose="020B0502020202020204" pitchFamily="34" charset="0"/>
              </a:rPr>
            </a:br>
            <a:r>
              <a:rPr lang="en-US" dirty="0">
                <a:latin typeface="Century Gothic" panose="020B0502020202020204" pitchFamily="34" charset="0"/>
              </a:rPr>
              <a:t>SMTP, POP and IMAP (Continued)</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9" y="2302526"/>
            <a:ext cx="3324112" cy="4499693"/>
          </a:xfrm>
          <a:prstGeom prst="rect">
            <a:avLst/>
          </a:prstGeom>
          <a:noFill/>
        </p:spPr>
        <p:txBody>
          <a:bodyPr wrap="square" rtlCol="0">
            <a:spAutoFit/>
          </a:bodyPr>
          <a:lstStyle/>
          <a:p>
            <a:pPr marL="360362" lvl="1" indent="-171450" algn="just">
              <a:spcAft>
                <a:spcPts val="600"/>
              </a:spcAft>
              <a:buFont typeface="Arial" panose="020B0604020202020204" pitchFamily="34" charset="0"/>
              <a:buChar char="•"/>
            </a:pPr>
            <a:r>
              <a:rPr lang="en-US" sz="1600" dirty="0">
                <a:latin typeface="Century Gothic" panose="020B0502020202020204" pitchFamily="34" charset="0"/>
              </a:rPr>
              <a:t>The server starts the POP service by passively listening on TCP port 110 for client connection requests. </a:t>
            </a:r>
          </a:p>
          <a:p>
            <a:pPr marL="360362" lvl="1" indent="-171450" algn="just">
              <a:spcAft>
                <a:spcPts val="600"/>
              </a:spcAft>
              <a:buFont typeface="Arial" panose="020B0604020202020204" pitchFamily="34" charset="0"/>
              <a:buChar char="•"/>
            </a:pPr>
            <a:r>
              <a:rPr lang="en-US" sz="1600" dirty="0">
                <a:latin typeface="Century Gothic" panose="020B0502020202020204" pitchFamily="34" charset="0"/>
              </a:rPr>
              <a:t>When a client wants to make use of the service, it sends a request to establish a TCP connection with the server.</a:t>
            </a:r>
          </a:p>
          <a:p>
            <a:pPr marL="360362" lvl="1" indent="-171450" algn="just">
              <a:spcAft>
                <a:spcPts val="600"/>
              </a:spcAft>
              <a:buFont typeface="Arial" panose="020B0604020202020204" pitchFamily="34" charset="0"/>
              <a:buChar char="•"/>
            </a:pPr>
            <a:r>
              <a:rPr lang="en-US" sz="1600" dirty="0">
                <a:latin typeface="Century Gothic" panose="020B0502020202020204" pitchFamily="34" charset="0"/>
              </a:rPr>
              <a:t>When the connection is established, the POP server sends a greeting. </a:t>
            </a:r>
          </a:p>
          <a:p>
            <a:pPr marL="360362" lvl="1" indent="-171450" algn="just">
              <a:spcAft>
                <a:spcPts val="600"/>
              </a:spcAft>
              <a:buFont typeface="Arial" panose="020B0604020202020204" pitchFamily="34" charset="0"/>
              <a:buChar char="•"/>
            </a:pPr>
            <a:r>
              <a:rPr lang="en-US" sz="1600" dirty="0">
                <a:latin typeface="Century Gothic" panose="020B0502020202020204" pitchFamily="34" charset="0"/>
              </a:rPr>
              <a:t>The client and POP server then exchange commands and responses until the connection is closed or aborted.</a:t>
            </a:r>
          </a:p>
          <a:p>
            <a:endParaRPr lang="en-US" dirty="0">
              <a:latin typeface="Century Gothic" panose="020B0502020202020204" pitchFamily="34" charset="0"/>
            </a:endParaRPr>
          </a:p>
        </p:txBody>
      </p:sp>
      <p:sp>
        <p:nvSpPr>
          <p:cNvPr id="10" name="TextBox 9">
            <a:extLst>
              <a:ext uri="{FF2B5EF4-FFF2-40B4-BE49-F238E27FC236}">
                <a16:creationId xmlns:a16="http://schemas.microsoft.com/office/drawing/2014/main" id="{896280D7-3AAC-2F4F-A10C-2BF65CDD24A5}"/>
              </a:ext>
            </a:extLst>
          </p:cNvPr>
          <p:cNvSpPr txBox="1"/>
          <p:nvPr/>
        </p:nvSpPr>
        <p:spPr>
          <a:xfrm>
            <a:off x="4149926" y="5248971"/>
            <a:ext cx="4604510" cy="674031"/>
          </a:xfrm>
          <a:prstGeom prst="rect">
            <a:avLst/>
          </a:prstGeom>
          <a:noFill/>
        </p:spPr>
        <p:txBody>
          <a:bodyPr wrap="square" rtlCol="0">
            <a:spAutoFit/>
          </a:bodyPr>
          <a:lstStyle/>
          <a:p>
            <a:r>
              <a:rPr lang="en-US" sz="1400" dirty="0">
                <a:latin typeface="Century Gothic" panose="020B0502020202020204" pitchFamily="34" charset="0"/>
              </a:rPr>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7121" y="1898588"/>
            <a:ext cx="4944793" cy="3168984"/>
          </a:xfrm>
          <a:prstGeom prst="rect">
            <a:avLst/>
          </a:prstGeom>
        </p:spPr>
      </p:pic>
    </p:spTree>
    <p:custDataLst>
      <p:tags r:id="rId1"/>
    </p:custDataLst>
    <p:extLst>
      <p:ext uri="{BB962C8B-B14F-4D97-AF65-F5344CB8AC3E}">
        <p14:creationId xmlns:p14="http://schemas.microsoft.com/office/powerpoint/2010/main" val="15545957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82881" y="1320915"/>
            <a:ext cx="3124200" cy="3811693"/>
          </a:xfrm>
        </p:spPr>
        <p:txBody>
          <a:bodyPr/>
          <a:lstStyle/>
          <a:p>
            <a:pPr marL="0" indent="0" algn="just">
              <a:buNone/>
            </a:pPr>
            <a:r>
              <a:rPr lang="en-US" sz="1800" dirty="0">
                <a:latin typeface="Century Gothic" panose="020B0502020202020204" pitchFamily="34" charset="0"/>
              </a:rPr>
              <a:t>IMAP is another protocol that describes a method to retrieve email messages.</a:t>
            </a:r>
          </a:p>
          <a:p>
            <a:pPr marL="171450" indent="-171450" algn="just">
              <a:buFont typeface="Arial" panose="020B0604020202020204" pitchFamily="34" charset="0"/>
              <a:buChar char="•"/>
            </a:pPr>
            <a:r>
              <a:rPr lang="en-US" sz="1800" dirty="0">
                <a:latin typeface="Century Gothic" panose="020B0502020202020204" pitchFamily="34" charset="0"/>
              </a:rPr>
              <a:t>Unlike POP, when a user connects to an IMAP server, copies of the messages are downloaded to the client application. The original messages are kept on the server until manually deleted. </a:t>
            </a:r>
          </a:p>
          <a:p>
            <a:pPr marL="171450" indent="-171450" algn="just">
              <a:buFont typeface="Arial" panose="020B0604020202020204" pitchFamily="34" charset="0"/>
              <a:buChar char="•"/>
            </a:pPr>
            <a:r>
              <a:rPr lang="en-US" sz="1800" dirty="0">
                <a:latin typeface="Century Gothic" panose="020B0502020202020204" pitchFamily="34" charset="0"/>
              </a:rPr>
              <a:t> When a user decides to delete a message, the server synchronizes that action and deletes the message from the server.</a:t>
            </a:r>
          </a:p>
          <a:p>
            <a:pPr marL="171450" indent="-171450">
              <a:buFont typeface="Arial" panose="020B0604020202020204" pitchFamily="34" charset="0"/>
              <a:buChar char="•"/>
            </a:pPr>
            <a:endParaRPr lang="en-US" sz="1600" dirty="0">
              <a:latin typeface="Century Gothic" panose="020B0502020202020204" pitchFamily="34" charset="0"/>
            </a:endParaRPr>
          </a:p>
        </p:txBody>
      </p:sp>
      <p:sp>
        <p:nvSpPr>
          <p:cNvPr id="3" name="Title 2"/>
          <p:cNvSpPr>
            <a:spLocks noGrp="1"/>
          </p:cNvSpPr>
          <p:nvPr>
            <p:ph type="title"/>
          </p:nvPr>
        </p:nvSpPr>
        <p:spPr>
          <a:xfrm>
            <a:off x="0" y="441444"/>
            <a:ext cx="9144000" cy="757551"/>
          </a:xfrm>
        </p:spPr>
        <p:txBody>
          <a:bodyPr/>
          <a:lstStyle/>
          <a:p>
            <a:r>
              <a:rPr lang="en-US" sz="1600" dirty="0">
                <a:latin typeface="Century Gothic" panose="020B0502020202020204" pitchFamily="34" charset="0"/>
              </a:rPr>
              <a:t>Web and Email Protocols</a:t>
            </a:r>
            <a:br>
              <a:rPr lang="en-US" dirty="0">
                <a:latin typeface="Century Gothic" panose="020B0502020202020204" pitchFamily="34" charset="0"/>
              </a:rPr>
            </a:br>
            <a:r>
              <a:rPr lang="en-US" dirty="0">
                <a:latin typeface="Century Gothic" panose="020B0502020202020204" pitchFamily="34" charset="0"/>
              </a:rPr>
              <a:t>SMTP, POP and IMAP (Continued)</a:t>
            </a:r>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5067"/>
          <a:stretch/>
        </p:blipFill>
        <p:spPr>
          <a:xfrm>
            <a:off x="3429000" y="1434744"/>
            <a:ext cx="5547360" cy="4022270"/>
          </a:xfrm>
          <a:prstGeom prst="rect">
            <a:avLst/>
          </a:prstGeom>
        </p:spPr>
      </p:pic>
    </p:spTree>
    <p:custDataLst>
      <p:tags r:id="rId1"/>
    </p:custDataLst>
    <p:extLst>
      <p:ext uri="{BB962C8B-B14F-4D97-AF65-F5344CB8AC3E}">
        <p14:creationId xmlns:p14="http://schemas.microsoft.com/office/powerpoint/2010/main" val="164580271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11.3 Web and Email Protocols</a:t>
            </a:r>
            <a:endParaRPr lang="en-US" altLang="en-US" dirty="0"/>
          </a:p>
        </p:txBody>
      </p:sp>
    </p:spTree>
    <p:custDataLst>
      <p:tags r:id="rId1"/>
    </p:custDataLst>
    <p:extLst>
      <p:ext uri="{BB962C8B-B14F-4D97-AF65-F5344CB8AC3E}">
        <p14:creationId xmlns:p14="http://schemas.microsoft.com/office/powerpoint/2010/main" val="375760968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11.4 IP Addressing Services</a:t>
            </a:r>
            <a:endParaRPr lang="en-US" sz="2400" dirty="0">
              <a:solidFill>
                <a:srgbClr val="00B0F0"/>
              </a:solidFill>
            </a:endParaRPr>
          </a:p>
        </p:txBody>
      </p:sp>
    </p:spTree>
    <p:extLst>
      <p:ext uri="{BB962C8B-B14F-4D97-AF65-F5344CB8AC3E}">
        <p14:creationId xmlns:p14="http://schemas.microsoft.com/office/powerpoint/2010/main" val="868362639"/>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b="1" dirty="0">
                <a:latin typeface="Century Gothic" panose="020B0502020202020204" pitchFamily="34" charset="0"/>
                <a:ea typeface="新細明體" pitchFamily="18" charset="-120"/>
              </a:rPr>
              <a:t>At the end of this topic, You should be able to:</a:t>
            </a:r>
          </a:p>
          <a:p>
            <a:pPr marL="0" indent="0">
              <a:buNone/>
            </a:pPr>
            <a:endParaRPr lang="en-US" altLang="zh-TW" b="1" dirty="0">
              <a:latin typeface="Century Gothic" panose="020B0502020202020204" pitchFamily="34" charset="0"/>
              <a:ea typeface="新細明體" pitchFamily="18" charset="-120"/>
            </a:endParaRPr>
          </a:p>
          <a:p>
            <a:pPr marL="625475" lvl="1" indent="-285750" algn="just"/>
            <a:r>
              <a:rPr lang="en-US" dirty="0">
                <a:latin typeface="Century Gothic" panose="020B0502020202020204" pitchFamily="34" charset="0"/>
              </a:rPr>
              <a:t>Explain how the functions of the application layer, session layer, and presentation layer work together to provide network services to end user applications.</a:t>
            </a:r>
          </a:p>
          <a:p>
            <a:pPr marL="625475" lvl="1" indent="-285750" algn="just"/>
            <a:r>
              <a:rPr lang="en-US" dirty="0">
                <a:latin typeface="Century Gothic" panose="020B0502020202020204" pitchFamily="34" charset="0"/>
              </a:rPr>
              <a:t>Explain how common application layer protocols interact with end user applications.</a:t>
            </a:r>
          </a:p>
          <a:p>
            <a:pPr marL="625475" lvl="1" indent="-285750" algn="just"/>
            <a:r>
              <a:rPr lang="en-US" dirty="0">
                <a:latin typeface="Century Gothic" panose="020B0502020202020204" pitchFamily="34" charset="0"/>
              </a:rPr>
              <a:t>Explain how web and email protocols operate.</a:t>
            </a:r>
          </a:p>
          <a:p>
            <a:pPr marL="625475" lvl="1" indent="-285750" algn="just"/>
            <a:r>
              <a:rPr lang="en-US" dirty="0">
                <a:latin typeface="Century Gothic" panose="020B0502020202020204" pitchFamily="34" charset="0"/>
              </a:rPr>
              <a:t>Explain how the IP addressing protocols operate.</a:t>
            </a:r>
          </a:p>
          <a:p>
            <a:pPr marL="625475" lvl="1" indent="-285750" algn="just"/>
            <a:r>
              <a:rPr lang="en-US" dirty="0">
                <a:latin typeface="Century Gothic" panose="020B0502020202020204" pitchFamily="34" charset="0"/>
              </a:rPr>
              <a:t>Explain how file transfer protocols operate</a:t>
            </a:r>
          </a:p>
          <a:p>
            <a:endParaRPr lang="en-US" dirty="0"/>
          </a:p>
        </p:txBody>
      </p:sp>
      <p:sp>
        <p:nvSpPr>
          <p:cNvPr id="5" name="Text Box 2"/>
          <p:cNvSpPr txBox="1">
            <a:spLocks noGrp="1" noChangeArrowheads="1"/>
          </p:cNvSpPr>
          <p:nvPr>
            <p:ph type="title"/>
          </p:nvPr>
        </p:nvSpPr>
        <p:spPr bwMode="auto">
          <a:xfrm>
            <a:off x="2345543" y="826186"/>
            <a:ext cx="4560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395171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33709" y="562820"/>
            <a:ext cx="4724400" cy="2219369"/>
          </a:xfrm>
          <a:prstGeom prst="rect">
            <a:avLst/>
          </a:prstGeom>
        </p:spPr>
      </p:pic>
      <p:sp>
        <p:nvSpPr>
          <p:cNvPr id="4" name="Content Placeholder 3"/>
          <p:cNvSpPr>
            <a:spLocks noGrp="1"/>
          </p:cNvSpPr>
          <p:nvPr>
            <p:ph idx="1"/>
          </p:nvPr>
        </p:nvSpPr>
        <p:spPr>
          <a:xfrm>
            <a:off x="262600" y="1161728"/>
            <a:ext cx="3106505" cy="3736175"/>
          </a:xfrm>
        </p:spPr>
        <p:txBody>
          <a:bodyPr/>
          <a:lstStyle/>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Domain names were created to convert the numeric IP addresses into a simple, recognizable name.</a:t>
            </a:r>
          </a:p>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Fully-qualified domain names (FQDNs), such as http://www.cisco.com, are much easier for people to remember than 198.133.219.25.</a:t>
            </a:r>
          </a:p>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The DNS protocol defines an automated service that matches resource names with the required numeric network address. It includes the format for queries, responses, and data.</a:t>
            </a:r>
          </a:p>
        </p:txBody>
      </p:sp>
      <p:sp>
        <p:nvSpPr>
          <p:cNvPr id="21505" name="Rectangle 2"/>
          <p:cNvSpPr>
            <a:spLocks noGrp="1" noChangeArrowheads="1"/>
          </p:cNvSpPr>
          <p:nvPr>
            <p:ph type="title"/>
          </p:nvPr>
        </p:nvSpPr>
        <p:spPr>
          <a:xfrm>
            <a:off x="134219" y="404177"/>
            <a:ext cx="5093101" cy="757551"/>
          </a:xfrm>
        </p:spPr>
        <p:txBody>
          <a:bodyPr/>
          <a:lstStyle/>
          <a:p>
            <a:r>
              <a:rPr lang="en-US" sz="1600" dirty="0">
                <a:latin typeface="Century Gothic" panose="020B0502020202020204" pitchFamily="34" charset="0"/>
              </a:rPr>
              <a:t>IP Addressing Services</a:t>
            </a:r>
            <a:br>
              <a:rPr lang="en-US" dirty="0">
                <a:latin typeface="Century Gothic" panose="020B0502020202020204" pitchFamily="34" charset="0"/>
              </a:rPr>
            </a:br>
            <a:r>
              <a:rPr lang="en-US" dirty="0">
                <a:latin typeface="Century Gothic" panose="020B0502020202020204" pitchFamily="34" charset="0"/>
              </a:rPr>
              <a:t>Domain Name Service</a:t>
            </a:r>
          </a:p>
        </p:txBody>
      </p:sp>
      <p:sp>
        <p:nvSpPr>
          <p:cNvPr id="9" name="Down Arrow 8">
            <a:extLst>
              <a:ext uri="{FF2B5EF4-FFF2-40B4-BE49-F238E27FC236}">
                <a16:creationId xmlns:a16="http://schemas.microsoft.com/office/drawing/2014/main" id="{C006C51B-AE10-F048-9A47-6EA5F94ECD61}"/>
              </a:ext>
            </a:extLst>
          </p:cNvPr>
          <p:cNvSpPr/>
          <p:nvPr/>
        </p:nvSpPr>
        <p:spPr>
          <a:xfrm>
            <a:off x="6280000" y="250225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77640" y="2671735"/>
            <a:ext cx="4724400" cy="1383685"/>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80000" y="367476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01440" y="4055420"/>
            <a:ext cx="4800600" cy="2680675"/>
          </a:xfrm>
          <a:prstGeom prst="rect">
            <a:avLst/>
          </a:prstGeom>
        </p:spPr>
      </p:pic>
    </p:spTree>
    <p:custDataLst>
      <p:tags r:id="rId1"/>
    </p:custDataLst>
    <p:extLst>
      <p:ext uri="{BB962C8B-B14F-4D97-AF65-F5344CB8AC3E}">
        <p14:creationId xmlns:p14="http://schemas.microsoft.com/office/powerpoint/2010/main" val="234389033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45357" y="1278078"/>
            <a:ext cx="8772157" cy="3607254"/>
          </a:xfrm>
        </p:spPr>
        <p:txBody>
          <a:bodyPr/>
          <a:lstStyle/>
          <a:p>
            <a:pPr marL="0" indent="0" algn="just">
              <a:lnSpc>
                <a:spcPct val="85000"/>
              </a:lnSpc>
              <a:spcBef>
                <a:spcPct val="30000"/>
              </a:spcBef>
              <a:buNone/>
            </a:pPr>
            <a:r>
              <a:rPr lang="en-US" sz="2000" dirty="0">
                <a:latin typeface="Century Gothic" panose="020B0502020202020204" pitchFamily="34" charset="0"/>
              </a:rPr>
              <a:t>The DNS server stores different types of resource records that are used to resolve names. These records contain the name, address, and type of record.</a:t>
            </a:r>
          </a:p>
          <a:p>
            <a:pPr marL="0" indent="0" algn="just">
              <a:buNone/>
            </a:pPr>
            <a:r>
              <a:rPr lang="en-US" sz="2000" dirty="0">
                <a:latin typeface="Century Gothic" panose="020B0502020202020204" pitchFamily="34" charset="0"/>
              </a:rPr>
              <a:t>Some of these record types are as follows:</a:t>
            </a:r>
          </a:p>
          <a:p>
            <a:pPr lvl="2" algn="just">
              <a:buFont typeface="Arial" panose="020B0604020202020204" pitchFamily="34" charset="0"/>
              <a:buChar char="•"/>
            </a:pPr>
            <a:r>
              <a:rPr lang="en-US" sz="1800" b="1" dirty="0">
                <a:latin typeface="Century Gothic" panose="020B0502020202020204" pitchFamily="34" charset="0"/>
              </a:rPr>
              <a:t>A</a:t>
            </a:r>
            <a:r>
              <a:rPr lang="en-US" sz="1800" dirty="0">
                <a:latin typeface="Century Gothic" panose="020B0502020202020204" pitchFamily="34" charset="0"/>
              </a:rPr>
              <a:t> - An end device IPv4 address</a:t>
            </a:r>
          </a:p>
          <a:p>
            <a:pPr lvl="2" algn="just">
              <a:buFont typeface="Arial" panose="020B0604020202020204" pitchFamily="34" charset="0"/>
              <a:buChar char="•"/>
            </a:pPr>
            <a:r>
              <a:rPr lang="en-US" sz="1800" b="1" dirty="0">
                <a:latin typeface="Century Gothic" panose="020B0502020202020204" pitchFamily="34" charset="0"/>
              </a:rPr>
              <a:t>NS</a:t>
            </a:r>
            <a:r>
              <a:rPr lang="en-US" sz="1800" dirty="0">
                <a:latin typeface="Century Gothic" panose="020B0502020202020204" pitchFamily="34" charset="0"/>
              </a:rPr>
              <a:t> - An authoritative name server</a:t>
            </a:r>
          </a:p>
          <a:p>
            <a:pPr lvl="2" algn="just">
              <a:buFont typeface="Arial" panose="020B0604020202020204" pitchFamily="34" charset="0"/>
              <a:buChar char="•"/>
            </a:pPr>
            <a:r>
              <a:rPr lang="en-US" sz="1800" b="1" dirty="0">
                <a:latin typeface="Century Gothic" panose="020B0502020202020204" pitchFamily="34" charset="0"/>
              </a:rPr>
              <a:t>AAAA</a:t>
            </a:r>
            <a:r>
              <a:rPr lang="en-US" sz="1800" dirty="0">
                <a:latin typeface="Century Gothic" panose="020B0502020202020204" pitchFamily="34" charset="0"/>
              </a:rPr>
              <a:t> - An end device IPv6 address (pronounced quad-A)</a:t>
            </a:r>
          </a:p>
          <a:p>
            <a:pPr lvl="2" algn="just">
              <a:buFont typeface="Arial" panose="020B0604020202020204" pitchFamily="34" charset="0"/>
              <a:buChar char="•"/>
            </a:pPr>
            <a:r>
              <a:rPr lang="en-US" sz="1800" b="1" dirty="0">
                <a:latin typeface="Century Gothic" panose="020B0502020202020204" pitchFamily="34" charset="0"/>
              </a:rPr>
              <a:t>MX</a:t>
            </a:r>
            <a:r>
              <a:rPr lang="en-US" sz="1800" dirty="0">
                <a:latin typeface="Century Gothic" panose="020B0502020202020204" pitchFamily="34" charset="0"/>
              </a:rPr>
              <a:t> - A mail exchange record</a:t>
            </a:r>
            <a:endParaRPr lang="en-US" sz="1800" b="1" dirty="0">
              <a:latin typeface="Century Gothic" panose="020B0502020202020204" pitchFamily="34" charset="0"/>
            </a:endParaRPr>
          </a:p>
          <a:p>
            <a:pPr marL="0" indent="0" algn="just">
              <a:lnSpc>
                <a:spcPct val="85000"/>
              </a:lnSpc>
              <a:spcBef>
                <a:spcPct val="30000"/>
              </a:spcBef>
              <a:buNone/>
            </a:pPr>
            <a:r>
              <a:rPr lang="en-US" sz="2000" dirty="0">
                <a:latin typeface="Century Gothic" panose="020B0502020202020204" pitchFamily="34" charset="0"/>
              </a:rPr>
              <a:t>When a client makes a query, the server DNS process first looks at its own records to resolve the name. If it is unable to resolve the name by using its stored records, it contacts other servers to resolve the name. </a:t>
            </a:r>
          </a:p>
          <a:p>
            <a:pPr marL="0" indent="0" algn="just">
              <a:lnSpc>
                <a:spcPct val="85000"/>
              </a:lnSpc>
              <a:spcBef>
                <a:spcPct val="30000"/>
              </a:spcBef>
              <a:buNone/>
            </a:pPr>
            <a:r>
              <a:rPr lang="en-US" sz="2000" dirty="0">
                <a:latin typeface="Century Gothic" panose="020B0502020202020204" pitchFamily="34" charset="0"/>
              </a:rPr>
              <a:t>After a match is found and returned to the original requesting server, the server temporarily stores the numbered address in the event that the same name is requested again.</a:t>
            </a:r>
          </a:p>
        </p:txBody>
      </p:sp>
      <p:sp>
        <p:nvSpPr>
          <p:cNvPr id="21505" name="Rectangle 2"/>
          <p:cNvSpPr>
            <a:spLocks noGrp="1" noChangeArrowheads="1"/>
          </p:cNvSpPr>
          <p:nvPr>
            <p:ph type="title"/>
          </p:nvPr>
        </p:nvSpPr>
        <p:spPr>
          <a:xfrm>
            <a:off x="145358" y="302952"/>
            <a:ext cx="8772157" cy="838200"/>
          </a:xfrm>
        </p:spPr>
        <p:txBody>
          <a:bodyPr/>
          <a:lstStyle/>
          <a:p>
            <a:r>
              <a:rPr lang="en-US" sz="1600" dirty="0">
                <a:latin typeface="Century Gothic" panose="020B0502020202020204" pitchFamily="34" charset="0"/>
              </a:rPr>
              <a:t>IP Addressing Services</a:t>
            </a:r>
            <a:br>
              <a:rPr lang="en-US" dirty="0">
                <a:latin typeface="Century Gothic" panose="020B0502020202020204" pitchFamily="34" charset="0"/>
              </a:rPr>
            </a:br>
            <a:r>
              <a:rPr lang="en-US" dirty="0">
                <a:latin typeface="Century Gothic" panose="020B0502020202020204" pitchFamily="34" charset="0"/>
              </a:rPr>
              <a:t>DNS Message Format</a:t>
            </a:r>
          </a:p>
        </p:txBody>
      </p:sp>
    </p:spTree>
    <p:custDataLst>
      <p:tags r:id="rId1"/>
    </p:custDataLst>
    <p:extLst>
      <p:ext uri="{BB962C8B-B14F-4D97-AF65-F5344CB8AC3E}">
        <p14:creationId xmlns:p14="http://schemas.microsoft.com/office/powerpoint/2010/main" val="185362769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8237" y="1782190"/>
            <a:ext cx="8807788" cy="851175"/>
          </a:xfrm>
        </p:spPr>
        <p:txBody>
          <a:bodyPr/>
          <a:lstStyle/>
          <a:p>
            <a:pPr marL="0" indent="0" algn="just">
              <a:lnSpc>
                <a:spcPct val="85000"/>
              </a:lnSpc>
              <a:spcBef>
                <a:spcPct val="30000"/>
              </a:spcBef>
              <a:buNone/>
            </a:pPr>
            <a:r>
              <a:rPr lang="en-US" sz="2000" dirty="0">
                <a:latin typeface="Century Gothic" panose="020B0502020202020204" pitchFamily="34" charset="0"/>
              </a:rPr>
              <a:t>DNS uses the same message format between servers, consisting of a question, answer, authority, and additional information for all types of client queries and server responses, error messages, and transfer of resource record information.</a:t>
            </a:r>
          </a:p>
        </p:txBody>
      </p:sp>
      <p:sp>
        <p:nvSpPr>
          <p:cNvPr id="21505" name="Rectangle 2"/>
          <p:cNvSpPr>
            <a:spLocks noGrp="1" noChangeArrowheads="1"/>
          </p:cNvSpPr>
          <p:nvPr>
            <p:ph type="title"/>
          </p:nvPr>
        </p:nvSpPr>
        <p:spPr/>
        <p:txBody>
          <a:bodyPr/>
          <a:lstStyle/>
          <a:p>
            <a:r>
              <a:rPr lang="en-US" sz="1600" dirty="0">
                <a:latin typeface="Century Gothic" panose="020B0502020202020204" pitchFamily="34" charset="0"/>
              </a:rPr>
              <a:t>IP Addressing Services</a:t>
            </a:r>
            <a:br>
              <a:rPr lang="en-US" dirty="0">
                <a:latin typeface="Century Gothic" panose="020B0502020202020204" pitchFamily="34" charset="0"/>
              </a:rPr>
            </a:br>
            <a:r>
              <a:rPr lang="en-US" dirty="0">
                <a:latin typeface="Century Gothic" panose="020B0502020202020204" pitchFamily="34" charset="0"/>
              </a:rPr>
              <a:t>DNS Message Format (Continued)</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3286199588"/>
              </p:ext>
            </p:extLst>
          </p:nvPr>
        </p:nvGraphicFramePr>
        <p:xfrm>
          <a:off x="762000" y="3216559"/>
          <a:ext cx="7787640" cy="2400300"/>
        </p:xfrm>
        <a:graphic>
          <a:graphicData uri="http://schemas.openxmlformats.org/drawingml/2006/table">
            <a:tbl>
              <a:tblPr firstRow="1" bandRow="1">
                <a:tableStyleId>{5C22544A-7EE6-4342-B048-85BDC9FD1C3A}</a:tableStyleId>
              </a:tblPr>
              <a:tblGrid>
                <a:gridCol w="2525883">
                  <a:extLst>
                    <a:ext uri="{9D8B030D-6E8A-4147-A177-3AD203B41FA5}">
                      <a16:colId xmlns:a16="http://schemas.microsoft.com/office/drawing/2014/main" val="2315706228"/>
                    </a:ext>
                  </a:extLst>
                </a:gridCol>
                <a:gridCol w="5261757">
                  <a:extLst>
                    <a:ext uri="{9D8B030D-6E8A-4147-A177-3AD203B41FA5}">
                      <a16:colId xmlns:a16="http://schemas.microsoft.com/office/drawing/2014/main" val="542607747"/>
                    </a:ext>
                  </a:extLst>
                </a:gridCol>
              </a:tblGrid>
              <a:tr h="370840">
                <a:tc>
                  <a:txBody>
                    <a:bodyPr/>
                    <a:lstStyle/>
                    <a:p>
                      <a:pPr algn="l" fontAlgn="ctr"/>
                      <a:r>
                        <a:rPr lang="en-US" sz="1800" b="1" dirty="0">
                          <a:effectLst/>
                          <a:latin typeface="Century Gothic" panose="020B0502020202020204" pitchFamily="34" charset="0"/>
                        </a:rPr>
                        <a:t>DNS message section</a:t>
                      </a:r>
                      <a:endParaRPr lang="en-US" sz="1800" dirty="0">
                        <a:effectLst/>
                        <a:latin typeface="Century Gothic" panose="020B0502020202020204" pitchFamily="34" charset="0"/>
                      </a:endParaRPr>
                    </a:p>
                  </a:txBody>
                  <a:tcPr marL="47625" marR="47625" marT="47625" marB="47625" anchor="ctr"/>
                </a:tc>
                <a:tc>
                  <a:txBody>
                    <a:bodyPr/>
                    <a:lstStyle/>
                    <a:p>
                      <a:pPr algn="l" fontAlgn="ctr"/>
                      <a:r>
                        <a:rPr lang="en-US" sz="1800" b="1" dirty="0">
                          <a:effectLst/>
                          <a:latin typeface="Century Gothic" panose="020B0502020202020204" pitchFamily="34" charset="0"/>
                        </a:rPr>
                        <a:t>Description</a:t>
                      </a:r>
                      <a:endParaRPr lang="en-US" sz="180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800" b="0" dirty="0">
                          <a:effectLst/>
                          <a:latin typeface="Century Gothic" panose="020B0502020202020204" pitchFamily="34" charset="0"/>
                        </a:rPr>
                        <a:t>Question</a:t>
                      </a:r>
                    </a:p>
                  </a:txBody>
                  <a:tcPr marL="47625" marR="47625" marT="47625" marB="47625" anchor="ctr"/>
                </a:tc>
                <a:tc>
                  <a:txBody>
                    <a:bodyPr/>
                    <a:lstStyle/>
                    <a:p>
                      <a:pPr fontAlgn="ctr"/>
                      <a:r>
                        <a:rPr lang="en-US" sz="1800" b="0" dirty="0">
                          <a:effectLst/>
                          <a:latin typeface="Century Gothic" panose="020B0502020202020204" pitchFamily="34" charset="0"/>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800" b="0" dirty="0">
                          <a:effectLst/>
                          <a:latin typeface="Century Gothic" panose="020B0502020202020204" pitchFamily="34" charset="0"/>
                        </a:rPr>
                        <a:t>Answer</a:t>
                      </a:r>
                    </a:p>
                  </a:txBody>
                  <a:tcPr marL="47625" marR="47625" marT="47625" marB="47625" anchor="ctr"/>
                </a:tc>
                <a:tc>
                  <a:txBody>
                    <a:bodyPr/>
                    <a:lstStyle/>
                    <a:p>
                      <a:pPr fontAlgn="ctr"/>
                      <a:r>
                        <a:rPr lang="en-US" sz="1800" b="0" dirty="0">
                          <a:effectLst/>
                          <a:latin typeface="Century Gothic" panose="020B0502020202020204" pitchFamily="34" charset="0"/>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800" b="0" dirty="0">
                          <a:effectLst/>
                          <a:latin typeface="Century Gothic" panose="020B0502020202020204" pitchFamily="34" charset="0"/>
                        </a:rPr>
                        <a:t>Authority</a:t>
                      </a:r>
                    </a:p>
                  </a:txBody>
                  <a:tcPr marL="47625" marR="47625" marT="47625" marB="47625" anchor="ctr"/>
                </a:tc>
                <a:tc>
                  <a:txBody>
                    <a:bodyPr/>
                    <a:lstStyle/>
                    <a:p>
                      <a:pPr fontAlgn="ctr"/>
                      <a:r>
                        <a:rPr lang="en-US" sz="1800" b="0" dirty="0">
                          <a:effectLst/>
                          <a:latin typeface="Century Gothic" panose="020B0502020202020204" pitchFamily="34" charset="0"/>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800" b="0" dirty="0">
                          <a:effectLst/>
                          <a:latin typeface="Century Gothic" panose="020B0502020202020204" pitchFamily="34" charset="0"/>
                        </a:rPr>
                        <a:t>Additional</a:t>
                      </a:r>
                    </a:p>
                  </a:txBody>
                  <a:tcPr marL="47625" marR="47625" marT="47625" marB="47625" anchor="ctr"/>
                </a:tc>
                <a:tc>
                  <a:txBody>
                    <a:bodyPr/>
                    <a:lstStyle/>
                    <a:p>
                      <a:pPr fontAlgn="ctr"/>
                      <a:r>
                        <a:rPr lang="en-US" sz="1800" b="0" dirty="0">
                          <a:effectLst/>
                          <a:latin typeface="Century Gothic" panose="020B0502020202020204" pitchFamily="34" charset="0"/>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41093701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45357" y="1354278"/>
            <a:ext cx="3740843" cy="3697407"/>
          </a:xfrm>
        </p:spPr>
        <p:txBody>
          <a:bodyPr/>
          <a:lstStyle/>
          <a:p>
            <a:pPr algn="just">
              <a:lnSpc>
                <a:spcPct val="85000"/>
              </a:lnSpc>
              <a:spcBef>
                <a:spcPct val="30000"/>
              </a:spcBef>
              <a:buFont typeface="Arial" panose="020B0604020202020204" pitchFamily="34" charset="0"/>
              <a:buChar char="•"/>
            </a:pPr>
            <a:r>
              <a:rPr lang="en-US" sz="1600" dirty="0">
                <a:latin typeface="Century Gothic" panose="020B0502020202020204" pitchFamily="34" charset="0"/>
              </a:rPr>
              <a:t>DNS uses a hierarchical system to create a database to provide name resolution.</a:t>
            </a:r>
          </a:p>
          <a:p>
            <a:pPr algn="just">
              <a:lnSpc>
                <a:spcPct val="85000"/>
              </a:lnSpc>
              <a:spcBef>
                <a:spcPct val="30000"/>
              </a:spcBef>
              <a:buFont typeface="Arial" panose="020B0604020202020204" pitchFamily="34" charset="0"/>
              <a:buChar char="•"/>
            </a:pPr>
            <a:r>
              <a:rPr lang="en-US" sz="1600" dirty="0">
                <a:latin typeface="Century Gothic" panose="020B0502020202020204" pitchFamily="34" charset="0"/>
              </a:rPr>
              <a:t>Each DNS server maintains a specific database file and is only responsible for managing name-to-IP mappings for that small portion of the entire DNS structure.</a:t>
            </a:r>
          </a:p>
          <a:p>
            <a:pPr algn="just">
              <a:lnSpc>
                <a:spcPct val="85000"/>
              </a:lnSpc>
              <a:spcBef>
                <a:spcPct val="30000"/>
              </a:spcBef>
              <a:buFont typeface="Arial" panose="020B0604020202020204" pitchFamily="34" charset="0"/>
              <a:buChar char="•"/>
            </a:pPr>
            <a:r>
              <a:rPr lang="en-US" sz="1600" dirty="0">
                <a:latin typeface="Century Gothic" panose="020B0502020202020204" pitchFamily="34" charset="0"/>
              </a:rPr>
              <a:t>When a DNS server receives a request for a name translation that is not within its DNS zone, the DNS server forwards the request to another DNS server within the proper zone for translation.</a:t>
            </a:r>
          </a:p>
          <a:p>
            <a:pPr algn="just">
              <a:buFont typeface="Arial" panose="020B0604020202020204" pitchFamily="34" charset="0"/>
              <a:buChar char="•"/>
            </a:pPr>
            <a:r>
              <a:rPr lang="en-US" sz="1600" dirty="0">
                <a:latin typeface="Century Gothic" panose="020B0502020202020204" pitchFamily="34" charset="0"/>
              </a:rPr>
              <a:t>Examples of top-level domains:</a:t>
            </a:r>
          </a:p>
          <a:p>
            <a:pPr lvl="2" algn="just"/>
            <a:r>
              <a:rPr lang="en-US" sz="1600" b="1" dirty="0">
                <a:latin typeface="Century Gothic" panose="020B0502020202020204" pitchFamily="34" charset="0"/>
              </a:rPr>
              <a:t>.com</a:t>
            </a:r>
            <a:r>
              <a:rPr lang="en-US" sz="1600" dirty="0">
                <a:latin typeface="Century Gothic" panose="020B0502020202020204" pitchFamily="34" charset="0"/>
              </a:rPr>
              <a:t> - a business or industry</a:t>
            </a:r>
          </a:p>
          <a:p>
            <a:pPr lvl="2" algn="just"/>
            <a:r>
              <a:rPr lang="en-US" sz="1600" b="1" dirty="0">
                <a:latin typeface="Century Gothic" panose="020B0502020202020204" pitchFamily="34" charset="0"/>
              </a:rPr>
              <a:t>.org</a:t>
            </a:r>
            <a:r>
              <a:rPr lang="en-US" sz="1600" dirty="0">
                <a:latin typeface="Century Gothic" panose="020B0502020202020204" pitchFamily="34" charset="0"/>
              </a:rPr>
              <a:t> - a non-profit organization</a:t>
            </a:r>
          </a:p>
          <a:p>
            <a:pPr lvl="2" algn="just"/>
            <a:r>
              <a:rPr lang="en-US" sz="1600" b="1" dirty="0">
                <a:latin typeface="Century Gothic" panose="020B0502020202020204" pitchFamily="34" charset="0"/>
              </a:rPr>
              <a:t>.au</a:t>
            </a:r>
            <a:r>
              <a:rPr lang="en-US" sz="1600" dirty="0">
                <a:latin typeface="Century Gothic" panose="020B0502020202020204" pitchFamily="34" charset="0"/>
              </a:rPr>
              <a:t> - Australia</a:t>
            </a:r>
          </a:p>
          <a:p>
            <a:pPr>
              <a:lnSpc>
                <a:spcPct val="85000"/>
              </a:lnSpc>
              <a:spcBef>
                <a:spcPct val="30000"/>
              </a:spcBef>
              <a:buFont typeface="Arial" panose="020B0604020202020204" pitchFamily="34" charset="0"/>
              <a:buChar char="•"/>
            </a:pPr>
            <a:endParaRPr lang="en-US" sz="1600" dirty="0">
              <a:latin typeface="Century Gothic" panose="020B0502020202020204" pitchFamily="34" charset="0"/>
            </a:endParaRPr>
          </a:p>
        </p:txBody>
      </p:sp>
      <p:sp>
        <p:nvSpPr>
          <p:cNvPr id="21505" name="Rectangle 2"/>
          <p:cNvSpPr>
            <a:spLocks noGrp="1" noChangeArrowheads="1"/>
          </p:cNvSpPr>
          <p:nvPr>
            <p:ph type="title"/>
          </p:nvPr>
        </p:nvSpPr>
        <p:spPr/>
        <p:txBody>
          <a:bodyPr/>
          <a:lstStyle/>
          <a:p>
            <a:r>
              <a:rPr lang="en-US" sz="2000" dirty="0">
                <a:latin typeface="Century Gothic" panose="020B0502020202020204" pitchFamily="34" charset="0"/>
              </a:rPr>
              <a:t>IP Addressing Services</a:t>
            </a:r>
            <a:br>
              <a:rPr lang="en-US" sz="4000" dirty="0">
                <a:latin typeface="Century Gothic" panose="020B0502020202020204" pitchFamily="34" charset="0"/>
              </a:rPr>
            </a:br>
            <a:r>
              <a:rPr lang="en-US" sz="4000" dirty="0">
                <a:latin typeface="Century Gothic" panose="020B0502020202020204" pitchFamily="34" charset="0"/>
              </a:rPr>
              <a:t>DNS Hierarchy</a:t>
            </a:r>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86201" y="1407243"/>
            <a:ext cx="5220992" cy="4783722"/>
          </a:xfrm>
          <a:prstGeom prst="rect">
            <a:avLst/>
          </a:prstGeom>
        </p:spPr>
      </p:pic>
    </p:spTree>
    <p:custDataLst>
      <p:tags r:id="rId1"/>
    </p:custDataLst>
    <p:extLst>
      <p:ext uri="{BB962C8B-B14F-4D97-AF65-F5344CB8AC3E}">
        <p14:creationId xmlns:p14="http://schemas.microsoft.com/office/powerpoint/2010/main" val="24315997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3302" y="1460958"/>
            <a:ext cx="4113898" cy="3452709"/>
          </a:xfrm>
        </p:spPr>
        <p:txBody>
          <a:bodyPr/>
          <a:lstStyle/>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Nslookup is a computer operating system utility that allows a user to manually query the DNS servers configured on the device to resolve a given host name. </a:t>
            </a:r>
          </a:p>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This utility can also be used to troubleshoot name resolution issues and to verify the current status of the name servers.</a:t>
            </a:r>
          </a:p>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When the </a:t>
            </a:r>
            <a:r>
              <a:rPr lang="en-US" sz="2000" b="1" dirty="0">
                <a:latin typeface="Century Gothic" panose="020B0502020202020204" pitchFamily="34" charset="0"/>
              </a:rPr>
              <a:t>nslookup</a:t>
            </a:r>
            <a:r>
              <a:rPr lang="en-US" sz="2000" dirty="0">
                <a:latin typeface="Century Gothic" panose="020B0502020202020204" pitchFamily="34" charset="0"/>
              </a:rPr>
              <a:t> command is issued, the default DNS server configured for your host is displayed.  </a:t>
            </a:r>
          </a:p>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The name of a host or domain can be entered at the </a:t>
            </a:r>
            <a:r>
              <a:rPr lang="en-US" sz="2000" b="1" dirty="0">
                <a:latin typeface="Century Gothic" panose="020B0502020202020204" pitchFamily="34" charset="0"/>
              </a:rPr>
              <a:t>nslookup</a:t>
            </a:r>
            <a:r>
              <a:rPr lang="en-US" sz="2000" dirty="0">
                <a:latin typeface="Century Gothic" panose="020B0502020202020204" pitchFamily="34" charset="0"/>
              </a:rPr>
              <a:t> prompt.</a:t>
            </a:r>
          </a:p>
          <a:p>
            <a:pPr>
              <a:lnSpc>
                <a:spcPct val="85000"/>
              </a:lnSpc>
              <a:spcBef>
                <a:spcPct val="30000"/>
              </a:spcBef>
              <a:buFont typeface="Arial" panose="020B0604020202020204" pitchFamily="34" charset="0"/>
              <a:buChar char="•"/>
            </a:pPr>
            <a:endParaRPr lang="en-US" sz="1200" dirty="0">
              <a:latin typeface="Century Gothic" panose="020B0502020202020204" pitchFamily="34" charset="0"/>
            </a:endParaRPr>
          </a:p>
        </p:txBody>
      </p:sp>
      <p:sp>
        <p:nvSpPr>
          <p:cNvPr id="21505" name="Rectangle 2"/>
          <p:cNvSpPr>
            <a:spLocks noGrp="1" noChangeArrowheads="1"/>
          </p:cNvSpPr>
          <p:nvPr>
            <p:ph type="title"/>
          </p:nvPr>
        </p:nvSpPr>
        <p:spPr/>
        <p:txBody>
          <a:bodyPr/>
          <a:lstStyle/>
          <a:p>
            <a:r>
              <a:rPr lang="en-US" sz="1600" dirty="0">
                <a:latin typeface="Century Gothic" panose="020B0502020202020204" pitchFamily="34" charset="0"/>
              </a:rPr>
              <a:t>IP Addressing Services</a:t>
            </a:r>
            <a:br>
              <a:rPr lang="en-US" dirty="0">
                <a:latin typeface="Century Gothic" panose="020B0502020202020204" pitchFamily="34" charset="0"/>
              </a:rPr>
            </a:br>
            <a:r>
              <a:rPr lang="en-US" dirty="0">
                <a:latin typeface="Century Gothic" panose="020B0502020202020204" pitchFamily="34" charset="0"/>
              </a:rPr>
              <a:t>The nslookup Command</a:t>
            </a:r>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9052"/>
          <a:stretch/>
        </p:blipFill>
        <p:spPr>
          <a:xfrm>
            <a:off x="4397066" y="1460958"/>
            <a:ext cx="4505168" cy="4873964"/>
          </a:xfrm>
          <a:prstGeom prst="rect">
            <a:avLst/>
          </a:prstGeom>
        </p:spPr>
      </p:pic>
    </p:spTree>
    <p:custDataLst>
      <p:tags r:id="rId1"/>
    </p:custDataLst>
    <p:extLst>
      <p:ext uri="{BB962C8B-B14F-4D97-AF65-F5344CB8AC3E}">
        <p14:creationId xmlns:p14="http://schemas.microsoft.com/office/powerpoint/2010/main" val="66574569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Activity in </a:t>
            </a:r>
            <a:r>
              <a:rPr lang="en-US" dirty="0" err="1"/>
              <a:t>Netacad</a:t>
            </a:r>
            <a:r>
              <a:rPr lang="en-US" dirty="0"/>
              <a:t> – Syntax Checker – The </a:t>
            </a:r>
            <a:r>
              <a:rPr lang="en-US" dirty="0" err="1"/>
              <a:t>nslookup</a:t>
            </a:r>
            <a:r>
              <a:rPr lang="en-US" dirty="0"/>
              <a:t> Command</a:t>
            </a:r>
            <a:endParaRPr lang="en-US" altLang="en-US" dirty="0"/>
          </a:p>
        </p:txBody>
      </p:sp>
    </p:spTree>
    <p:custDataLst>
      <p:tags r:id="rId1"/>
    </p:custDataLst>
    <p:extLst>
      <p:ext uri="{BB962C8B-B14F-4D97-AF65-F5344CB8AC3E}">
        <p14:creationId xmlns:p14="http://schemas.microsoft.com/office/powerpoint/2010/main" val="91318610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0" y="214053"/>
            <a:ext cx="8772157" cy="838200"/>
          </a:xfrm>
        </p:spPr>
        <p:txBody>
          <a:bodyPr/>
          <a:lstStyle/>
          <a:p>
            <a:r>
              <a:rPr lang="en-US" sz="1400" dirty="0">
                <a:latin typeface="Century Gothic" panose="020B0502020202020204" pitchFamily="34" charset="0"/>
              </a:rPr>
              <a:t>IP Addressing Services</a:t>
            </a:r>
            <a:br>
              <a:rPr lang="en-US" sz="2800" dirty="0">
                <a:latin typeface="Century Gothic" panose="020B0502020202020204" pitchFamily="34" charset="0"/>
              </a:rPr>
            </a:br>
            <a:r>
              <a:rPr lang="en-US" sz="2800" dirty="0">
                <a:latin typeface="Century Gothic" panose="020B0502020202020204" pitchFamily="34" charset="0"/>
              </a:rPr>
              <a:t>Dynamic Host Configuration Protocol</a:t>
            </a:r>
          </a:p>
        </p:txBody>
      </p:sp>
      <p:sp>
        <p:nvSpPr>
          <p:cNvPr id="7" name="TextBox 6">
            <a:extLst>
              <a:ext uri="{FF2B5EF4-FFF2-40B4-BE49-F238E27FC236}">
                <a16:creationId xmlns:a16="http://schemas.microsoft.com/office/drawing/2014/main" id="{BA55AA53-2AC1-7C42-B194-CE4263C8137C}"/>
              </a:ext>
            </a:extLst>
          </p:cNvPr>
          <p:cNvSpPr txBox="1"/>
          <p:nvPr/>
        </p:nvSpPr>
        <p:spPr>
          <a:xfrm>
            <a:off x="533400" y="5789090"/>
            <a:ext cx="8238757" cy="674031"/>
          </a:xfrm>
          <a:prstGeom prst="rect">
            <a:avLst/>
          </a:prstGeom>
          <a:noFill/>
        </p:spPr>
        <p:txBody>
          <a:bodyPr wrap="square" rtlCol="0">
            <a:spAutoFit/>
          </a:bodyPr>
          <a:lstStyle/>
          <a:p>
            <a:r>
              <a:rPr lang="en-US" sz="1400" b="1" dirty="0">
                <a:latin typeface="Century Gothic" panose="020B0502020202020204" pitchFamily="34" charset="0"/>
              </a:rPr>
              <a:t>Note: </a:t>
            </a:r>
            <a:r>
              <a:rPr lang="en-US" sz="1400" dirty="0">
                <a:latin typeface="Century Gothic" panose="020B0502020202020204" pitchFamily="34" charset="0"/>
              </a:rPr>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457" y="1251066"/>
            <a:ext cx="6712642" cy="4339211"/>
          </a:xfrm>
          <a:prstGeom prst="rect">
            <a:avLst/>
          </a:prstGeom>
        </p:spPr>
      </p:pic>
    </p:spTree>
    <p:custDataLst>
      <p:tags r:id="rId1"/>
    </p:custDataLst>
    <p:extLst>
      <p:ext uri="{BB962C8B-B14F-4D97-AF65-F5344CB8AC3E}">
        <p14:creationId xmlns:p14="http://schemas.microsoft.com/office/powerpoint/2010/main" val="263952544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45358" y="1659312"/>
            <a:ext cx="8820667" cy="3645891"/>
          </a:xfrm>
        </p:spPr>
        <p:txBody>
          <a:bodyPr/>
          <a:lstStyle/>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The Dynamic Host Configuration Protocol (DHCP) for IPv4 service automates the assignment of IPv4 addresses, subnet masks, gateways, and other IPv4 networking parameters. </a:t>
            </a:r>
          </a:p>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DHCP is considered dynamic addressing compared to static addressing. Static addressing is manually entering IP address information.</a:t>
            </a:r>
          </a:p>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When a host connects to the network, the DHCP server is contacted, and an address is requested. The DHCP server chooses an address from a configured range of addresses called a pool and assigns (leases) it to the host.</a:t>
            </a:r>
          </a:p>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Many networks use both DHCP and static addressing. DHCP is used for general purpose hosts, such as end user devices. Static addressing is used for network devices, such as gateway routers, switches, servers, and printers.</a:t>
            </a:r>
            <a:endParaRPr lang="en-US" sz="2000" b="1" dirty="0">
              <a:latin typeface="Century Gothic" panose="020B0502020202020204" pitchFamily="34" charset="0"/>
            </a:endParaRPr>
          </a:p>
        </p:txBody>
      </p:sp>
      <p:sp>
        <p:nvSpPr>
          <p:cNvPr id="21505" name="Rectangle 2"/>
          <p:cNvSpPr>
            <a:spLocks noGrp="1" noChangeArrowheads="1"/>
          </p:cNvSpPr>
          <p:nvPr>
            <p:ph type="title"/>
          </p:nvPr>
        </p:nvSpPr>
        <p:spPr/>
        <p:txBody>
          <a:bodyPr/>
          <a:lstStyle/>
          <a:p>
            <a:r>
              <a:rPr lang="en-US" sz="1400" dirty="0">
                <a:latin typeface="Century Gothic" panose="020B0502020202020204" pitchFamily="34" charset="0"/>
              </a:rPr>
              <a:t>IP Addressing Services</a:t>
            </a:r>
            <a:br>
              <a:rPr lang="en-US" sz="2800" dirty="0">
                <a:latin typeface="Century Gothic" panose="020B0502020202020204" pitchFamily="34" charset="0"/>
              </a:rPr>
            </a:br>
            <a:r>
              <a:rPr lang="en-US" sz="2800" dirty="0">
                <a:latin typeface="Century Gothic" panose="020B0502020202020204" pitchFamily="34" charset="0"/>
              </a:rPr>
              <a:t>Dynamic Host Configuration Protocol (Continued)</a:t>
            </a:r>
          </a:p>
        </p:txBody>
      </p:sp>
    </p:spTree>
    <p:custDataLst>
      <p:tags r:id="rId1"/>
    </p:custDataLst>
    <p:extLst>
      <p:ext uri="{BB962C8B-B14F-4D97-AF65-F5344CB8AC3E}">
        <p14:creationId xmlns:p14="http://schemas.microsoft.com/office/powerpoint/2010/main" val="149192802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1476" y="1122615"/>
            <a:ext cx="7474488" cy="4885433"/>
          </a:xfrm>
          <a:prstGeom prst="rect">
            <a:avLst/>
          </a:prstGeom>
        </p:spPr>
      </p:pic>
      <p:sp>
        <p:nvSpPr>
          <p:cNvPr id="21505" name="Rectangle 2"/>
          <p:cNvSpPr>
            <a:spLocks noGrp="1" noChangeArrowheads="1"/>
          </p:cNvSpPr>
          <p:nvPr>
            <p:ph type="title"/>
          </p:nvPr>
        </p:nvSpPr>
        <p:spPr/>
        <p:txBody>
          <a:bodyPr/>
          <a:lstStyle/>
          <a:p>
            <a:r>
              <a:rPr lang="en-US" sz="1600" dirty="0">
                <a:latin typeface="Century Gothic" panose="020B0502020202020204" pitchFamily="34" charset="0"/>
              </a:rPr>
              <a:t>IP Addressing Services</a:t>
            </a:r>
            <a:br>
              <a:rPr lang="en-US" dirty="0">
                <a:latin typeface="Century Gothic" panose="020B0502020202020204" pitchFamily="34" charset="0"/>
              </a:rPr>
            </a:br>
            <a:r>
              <a:rPr lang="en-US" dirty="0">
                <a:latin typeface="Century Gothic" panose="020B0502020202020204" pitchFamily="34" charset="0"/>
              </a:rPr>
              <a:t>DHCP Operation</a:t>
            </a:r>
          </a:p>
        </p:txBody>
      </p:sp>
      <p:sp>
        <p:nvSpPr>
          <p:cNvPr id="7" name="TextBox 6">
            <a:extLst>
              <a:ext uri="{FF2B5EF4-FFF2-40B4-BE49-F238E27FC236}">
                <a16:creationId xmlns:a16="http://schemas.microsoft.com/office/drawing/2014/main" id="{9AB8ABD6-260A-A34D-87DA-1EAD407A3F00}"/>
              </a:ext>
            </a:extLst>
          </p:cNvPr>
          <p:cNvSpPr txBox="1"/>
          <p:nvPr/>
        </p:nvSpPr>
        <p:spPr>
          <a:xfrm>
            <a:off x="1447800" y="6008048"/>
            <a:ext cx="7101840" cy="480131"/>
          </a:xfrm>
          <a:prstGeom prst="rect">
            <a:avLst/>
          </a:prstGeom>
          <a:noFill/>
        </p:spPr>
        <p:txBody>
          <a:bodyPr wrap="square" rtlCol="0">
            <a:spAutoFit/>
          </a:bodyPr>
          <a:lstStyle/>
          <a:p>
            <a:r>
              <a:rPr lang="en-US" sz="1400" b="1" dirty="0">
                <a:latin typeface="Century Gothic" panose="020B0502020202020204" pitchFamily="34" charset="0"/>
              </a:rPr>
              <a:t>Note</a:t>
            </a:r>
            <a:r>
              <a:rPr lang="en-US" sz="1400" dirty="0">
                <a:latin typeface="Century Gothic" panose="020B0502020202020204" pitchFamily="34" charset="0"/>
              </a:rPr>
              <a:t>: DHCPv6 has a set of messages that is similar to those for DHCPv4. The DHCPv6 messages are SOLICIT, ADVERTISE, INFORMATION REQUEST, and REPLY.</a:t>
            </a:r>
          </a:p>
        </p:txBody>
      </p:sp>
    </p:spTree>
    <p:custDataLst>
      <p:tags r:id="rId1"/>
    </p:custDataLst>
    <p:extLst>
      <p:ext uri="{BB962C8B-B14F-4D97-AF65-F5344CB8AC3E}">
        <p14:creationId xmlns:p14="http://schemas.microsoft.com/office/powerpoint/2010/main" val="7571193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6933" y="1384453"/>
            <a:ext cx="8966025" cy="3785934"/>
          </a:xfrm>
        </p:spPr>
        <p:txBody>
          <a:bodyPr/>
          <a:lstStyle/>
          <a:p>
            <a:pPr marL="0" indent="0" algn="just">
              <a:lnSpc>
                <a:spcPct val="85000"/>
              </a:lnSpc>
              <a:spcBef>
                <a:spcPct val="30000"/>
              </a:spcBef>
              <a:buNone/>
            </a:pPr>
            <a:r>
              <a:rPr lang="en-US" sz="2000" dirty="0">
                <a:latin typeface="Century Gothic" panose="020B0502020202020204" pitchFamily="34" charset="0"/>
              </a:rPr>
              <a:t>The DHCP Process: </a:t>
            </a:r>
          </a:p>
          <a:p>
            <a:pPr marL="350838" lvl="2" indent="-228600" algn="just">
              <a:lnSpc>
                <a:spcPct val="85000"/>
              </a:lnSpc>
              <a:spcBef>
                <a:spcPct val="30000"/>
              </a:spcBef>
              <a:buFont typeface="Arial" panose="020B0604020202020204" pitchFamily="34" charset="0"/>
              <a:buChar char="•"/>
            </a:pPr>
            <a:r>
              <a:rPr lang="en-US" dirty="0">
                <a:latin typeface="Century Gothic" panose="020B0502020202020204" pitchFamily="34" charset="0"/>
              </a:rPr>
              <a:t>When an IPv4, DHCP-configured device boots up or connects to the network, the client broadcasts a DHCP discover (DHCPDISCOVER) message to identify any available DHCP servers on the network.</a:t>
            </a:r>
          </a:p>
          <a:p>
            <a:pPr marL="350838" lvl="2" indent="-228600" algn="just">
              <a:lnSpc>
                <a:spcPct val="85000"/>
              </a:lnSpc>
              <a:spcBef>
                <a:spcPct val="30000"/>
              </a:spcBef>
              <a:buFont typeface="Arial" panose="020B0604020202020204" pitchFamily="34" charset="0"/>
              <a:buChar char="•"/>
            </a:pPr>
            <a:r>
              <a:rPr lang="en-US" dirty="0">
                <a:latin typeface="Century Gothic" panose="020B0502020202020204" pitchFamily="34" charset="0"/>
              </a:rPr>
              <a:t>A DHCP server replies with a DHCP offer (DHCPOFFER) message, which offers a lease to the client. (If a client receives more than one offer due to multiple DHCP servers on the network, it must choose one.)</a:t>
            </a:r>
          </a:p>
          <a:p>
            <a:pPr marL="350838" lvl="2" indent="-228600" algn="just">
              <a:lnSpc>
                <a:spcPct val="85000"/>
              </a:lnSpc>
              <a:spcBef>
                <a:spcPct val="30000"/>
              </a:spcBef>
              <a:buFont typeface="Arial" panose="020B0604020202020204" pitchFamily="34" charset="0"/>
              <a:buChar char="•"/>
            </a:pPr>
            <a:r>
              <a:rPr lang="en-US" dirty="0">
                <a:latin typeface="Century Gothic" panose="020B0502020202020204" pitchFamily="34" charset="0"/>
              </a:rPr>
              <a:t>The client sends a DHCP request (DHCPREQUEST) message that identifies the explicit server and lease offer that the client is accepting. </a:t>
            </a:r>
          </a:p>
          <a:p>
            <a:pPr marL="350838" lvl="2" indent="-228600" algn="just">
              <a:lnSpc>
                <a:spcPct val="85000"/>
              </a:lnSpc>
              <a:spcBef>
                <a:spcPct val="30000"/>
              </a:spcBef>
              <a:buFont typeface="Arial" panose="020B0604020202020204" pitchFamily="34" charset="0"/>
              <a:buChar char="•"/>
            </a:pPr>
            <a:r>
              <a:rPr lang="en-US" dirty="0">
                <a:latin typeface="Century Gothic" panose="020B0502020202020204" pitchFamily="34" charset="0"/>
              </a:rPr>
              <a:t>The server then returns a DHCP acknowledgment (DHCPACK) message that acknowledges to the client that the lease has been finalized.</a:t>
            </a:r>
          </a:p>
          <a:p>
            <a:pPr marL="350838" lvl="2" indent="-228600" algn="just">
              <a:lnSpc>
                <a:spcPct val="85000"/>
              </a:lnSpc>
              <a:spcBef>
                <a:spcPct val="30000"/>
              </a:spcBef>
              <a:buFont typeface="Arial" panose="020B0604020202020204" pitchFamily="34" charset="0"/>
              <a:buChar char="•"/>
            </a:pPr>
            <a:r>
              <a:rPr lang="en-US" dirty="0">
                <a:latin typeface="Century Gothic" panose="020B0502020202020204" pitchFamily="34" charset="0"/>
              </a:rPr>
              <a:t> If the offer is no longer valid, then the selected server responds with a DHCP negative acknowledgment (DHCPNAK) message and the process must begin with a new DHCPDISCOVER message. </a:t>
            </a:r>
          </a:p>
          <a:p>
            <a:pPr lvl="2" algn="just">
              <a:lnSpc>
                <a:spcPct val="85000"/>
              </a:lnSpc>
              <a:spcBef>
                <a:spcPct val="30000"/>
              </a:spcBef>
              <a:buFont typeface="Arial" panose="020B0604020202020204" pitchFamily="34" charset="0"/>
              <a:buChar char="•"/>
            </a:pPr>
            <a:endParaRPr lang="en-US" dirty="0">
              <a:latin typeface="Century Gothic" panose="020B0502020202020204" pitchFamily="34" charset="0"/>
            </a:endParaRPr>
          </a:p>
        </p:txBody>
      </p:sp>
      <p:sp>
        <p:nvSpPr>
          <p:cNvPr id="21505" name="Rectangle 2"/>
          <p:cNvSpPr>
            <a:spLocks noGrp="1" noChangeArrowheads="1"/>
          </p:cNvSpPr>
          <p:nvPr>
            <p:ph type="title"/>
          </p:nvPr>
        </p:nvSpPr>
        <p:spPr/>
        <p:txBody>
          <a:bodyPr/>
          <a:lstStyle/>
          <a:p>
            <a:r>
              <a:rPr lang="en-US" sz="1600" dirty="0">
                <a:latin typeface="Century Gothic" panose="020B0502020202020204" pitchFamily="34" charset="0"/>
              </a:rPr>
              <a:t>IP Addressing Services</a:t>
            </a:r>
            <a:br>
              <a:rPr lang="en-US" dirty="0">
                <a:latin typeface="Century Gothic" panose="020B0502020202020204" pitchFamily="34" charset="0"/>
              </a:rPr>
            </a:br>
            <a:r>
              <a:rPr lang="en-US" dirty="0">
                <a:latin typeface="Century Gothic" panose="020B0502020202020204" pitchFamily="34" charset="0"/>
              </a:rPr>
              <a:t>DHCP Operation (Continued)</a:t>
            </a:r>
          </a:p>
        </p:txBody>
      </p:sp>
    </p:spTree>
    <p:custDataLst>
      <p:tags r:id="rId1"/>
    </p:custDataLst>
    <p:extLst>
      <p:ext uri="{BB962C8B-B14F-4D97-AF65-F5344CB8AC3E}">
        <p14:creationId xmlns:p14="http://schemas.microsoft.com/office/powerpoint/2010/main" val="299008825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r>
              <a:rPr lang="en-US" altLang="en-US" sz="2000" dirty="0">
                <a:latin typeface="Century Gothic" panose="020B0502020202020204" pitchFamily="34" charset="0"/>
              </a:rPr>
              <a:t>HTTP</a:t>
            </a:r>
          </a:p>
          <a:p>
            <a:r>
              <a:rPr lang="en-US" altLang="en-US" sz="2000" dirty="0">
                <a:latin typeface="Century Gothic" panose="020B0502020202020204" pitchFamily="34" charset="0"/>
              </a:rPr>
              <a:t>HTTPS</a:t>
            </a:r>
          </a:p>
          <a:p>
            <a:r>
              <a:rPr lang="en-US" altLang="en-US" sz="2000" dirty="0">
                <a:latin typeface="Century Gothic" panose="020B0502020202020204" pitchFamily="34" charset="0"/>
              </a:rPr>
              <a:t>FTP</a:t>
            </a:r>
          </a:p>
          <a:p>
            <a:r>
              <a:rPr lang="en-US" altLang="en-US" sz="2000" dirty="0">
                <a:latin typeface="Century Gothic" panose="020B0502020202020204" pitchFamily="34" charset="0"/>
              </a:rPr>
              <a:t>SMTP</a:t>
            </a:r>
          </a:p>
          <a:p>
            <a:r>
              <a:rPr lang="en-US" altLang="en-US" sz="2000" dirty="0">
                <a:latin typeface="Century Gothic" panose="020B0502020202020204" pitchFamily="34" charset="0"/>
              </a:rPr>
              <a:t>POP</a:t>
            </a:r>
          </a:p>
          <a:p>
            <a:r>
              <a:rPr lang="en-US" altLang="en-US" sz="2000" dirty="0">
                <a:latin typeface="Century Gothic" panose="020B0502020202020204" pitchFamily="34" charset="0"/>
              </a:rPr>
              <a:t>IMAP</a:t>
            </a:r>
          </a:p>
          <a:p>
            <a:r>
              <a:rPr lang="en-US" altLang="en-US" sz="2000" dirty="0">
                <a:latin typeface="Century Gothic" panose="020B0502020202020204" pitchFamily="34" charset="0"/>
              </a:rPr>
              <a:t>DNS</a:t>
            </a:r>
          </a:p>
          <a:p>
            <a:r>
              <a:rPr lang="en-US" altLang="en-US" sz="2000" dirty="0">
                <a:latin typeface="Century Gothic" panose="020B0502020202020204" pitchFamily="34" charset="0"/>
              </a:rPr>
              <a:t>DHCP</a:t>
            </a:r>
          </a:p>
          <a:p>
            <a:endParaRPr lang="en-US" b="1" dirty="0"/>
          </a:p>
        </p:txBody>
      </p:sp>
      <p:sp>
        <p:nvSpPr>
          <p:cNvPr id="2" name="Title 1"/>
          <p:cNvSpPr>
            <a:spLocks noGrp="1"/>
          </p:cNvSpPr>
          <p:nvPr>
            <p:ph type="title"/>
          </p:nvPr>
        </p:nvSpPr>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89882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11.4 IP Addressing Services</a:t>
            </a:r>
            <a:endParaRPr lang="en-US" altLang="en-US" dirty="0"/>
          </a:p>
        </p:txBody>
      </p:sp>
    </p:spTree>
    <p:custDataLst>
      <p:tags r:id="rId1"/>
    </p:custDataLst>
    <p:extLst>
      <p:ext uri="{BB962C8B-B14F-4D97-AF65-F5344CB8AC3E}">
        <p14:creationId xmlns:p14="http://schemas.microsoft.com/office/powerpoint/2010/main" val="142919268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11.5 File Sharing Services</a:t>
            </a:r>
            <a:endParaRPr lang="en-US" sz="2400" dirty="0">
              <a:solidFill>
                <a:srgbClr val="00B0F0"/>
              </a:solidFill>
            </a:endParaRPr>
          </a:p>
        </p:txBody>
      </p:sp>
    </p:spTree>
    <p:extLst>
      <p:ext uri="{BB962C8B-B14F-4D97-AF65-F5344CB8AC3E}">
        <p14:creationId xmlns:p14="http://schemas.microsoft.com/office/powerpoint/2010/main" val="1844225685"/>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179321"/>
            <a:ext cx="5324233" cy="3478902"/>
          </a:xfrm>
          <a:prstGeom prst="rect">
            <a:avLst/>
          </a:prstGeom>
        </p:spPr>
      </p:pic>
      <p:sp>
        <p:nvSpPr>
          <p:cNvPr id="4" name="Content Placeholder 3"/>
          <p:cNvSpPr>
            <a:spLocks noGrp="1"/>
          </p:cNvSpPr>
          <p:nvPr>
            <p:ph idx="1"/>
          </p:nvPr>
        </p:nvSpPr>
        <p:spPr>
          <a:xfrm>
            <a:off x="112739" y="1232592"/>
            <a:ext cx="8853286" cy="757551"/>
          </a:xfrm>
        </p:spPr>
        <p:txBody>
          <a:bodyPr/>
          <a:lstStyle/>
          <a:p>
            <a:pPr marL="0" indent="0">
              <a:buNone/>
            </a:pPr>
            <a:r>
              <a:rPr lang="en-US" sz="1800" dirty="0">
                <a:latin typeface="Century Gothic" panose="020B0502020202020204" pitchFamily="34" charset="0"/>
              </a:rPr>
              <a:t>FTP was developed to allow for data transfers between a client and a server. An FTP client is an application which runs on a computer that is being used to push and pull data from an FTP server.</a:t>
            </a:r>
          </a:p>
        </p:txBody>
      </p:sp>
      <p:sp>
        <p:nvSpPr>
          <p:cNvPr id="21505" name="Rectangle 2"/>
          <p:cNvSpPr>
            <a:spLocks noGrp="1" noChangeArrowheads="1"/>
          </p:cNvSpPr>
          <p:nvPr>
            <p:ph type="title"/>
          </p:nvPr>
        </p:nvSpPr>
        <p:spPr/>
        <p:txBody>
          <a:bodyPr/>
          <a:lstStyle/>
          <a:p>
            <a:r>
              <a:rPr lang="en-US" sz="1800" dirty="0">
                <a:latin typeface="Century Gothic" panose="020B0502020202020204" pitchFamily="34" charset="0"/>
              </a:rPr>
              <a:t>File Sharing Services</a:t>
            </a:r>
            <a:br>
              <a:rPr lang="en-US" sz="3600" dirty="0">
                <a:latin typeface="Century Gothic" panose="020B0502020202020204" pitchFamily="34" charset="0"/>
              </a:rPr>
            </a:br>
            <a:r>
              <a:rPr lang="en-US" sz="3600" dirty="0">
                <a:latin typeface="Century Gothic" panose="020B0502020202020204" pitchFamily="34" charset="0"/>
              </a:rPr>
              <a:t>File Transfer Protocol</a:t>
            </a:r>
          </a:p>
        </p:txBody>
      </p:sp>
      <p:sp>
        <p:nvSpPr>
          <p:cNvPr id="3" name="TextBox 2">
            <a:extLst>
              <a:ext uri="{FF2B5EF4-FFF2-40B4-BE49-F238E27FC236}">
                <a16:creationId xmlns:a16="http://schemas.microsoft.com/office/drawing/2014/main" id="{29E91E5B-4914-9147-A6A1-717B5A557658}"/>
              </a:ext>
            </a:extLst>
          </p:cNvPr>
          <p:cNvSpPr txBox="1"/>
          <p:nvPr/>
        </p:nvSpPr>
        <p:spPr>
          <a:xfrm>
            <a:off x="5044439" y="2070792"/>
            <a:ext cx="3921585" cy="4090351"/>
          </a:xfrm>
          <a:prstGeom prst="rect">
            <a:avLst/>
          </a:prstGeom>
          <a:noFill/>
        </p:spPr>
        <p:txBody>
          <a:bodyPr wrap="square" rtlCol="0">
            <a:spAutoFit/>
          </a:bodyPr>
          <a:lstStyle/>
          <a:p>
            <a:pPr>
              <a:spcAft>
                <a:spcPts val="600"/>
              </a:spcAft>
            </a:pPr>
            <a:r>
              <a:rPr lang="en-US" sz="1600" b="1" dirty="0">
                <a:latin typeface="Century Gothic" panose="020B0502020202020204" pitchFamily="34" charset="0"/>
              </a:rPr>
              <a:t>Step 1 - </a:t>
            </a:r>
            <a:r>
              <a:rPr lang="en-US" sz="1600" dirty="0">
                <a:latin typeface="Century Gothic" panose="020B0502020202020204" pitchFamily="34" charset="0"/>
              </a:rPr>
              <a:t>The client establishes the first connection to the server for control traffic using TCP port 21. The traffic consists of client commands and server replies.</a:t>
            </a:r>
          </a:p>
          <a:p>
            <a:pPr>
              <a:spcAft>
                <a:spcPts val="600"/>
              </a:spcAft>
            </a:pPr>
            <a:r>
              <a:rPr lang="en-US" sz="1600" b="1" dirty="0">
                <a:latin typeface="Century Gothic" panose="020B0502020202020204" pitchFamily="34" charset="0"/>
              </a:rPr>
              <a:t>Step 2 - </a:t>
            </a:r>
            <a:r>
              <a:rPr lang="en-US" sz="1600" dirty="0">
                <a:latin typeface="Century Gothic" panose="020B0502020202020204" pitchFamily="34" charset="0"/>
              </a:rPr>
              <a:t>The client establishes the second connection to the server for the actual data transfer using TCP port 20. This connection is created every time there is data to be transferred.</a:t>
            </a:r>
          </a:p>
          <a:p>
            <a:pPr>
              <a:spcAft>
                <a:spcPts val="600"/>
              </a:spcAft>
            </a:pPr>
            <a:r>
              <a:rPr lang="en-US" sz="1600" b="1" dirty="0">
                <a:latin typeface="Century Gothic" panose="020B0502020202020204" pitchFamily="34" charset="0"/>
              </a:rPr>
              <a:t>Step 3 - </a:t>
            </a:r>
            <a:r>
              <a:rPr lang="en-US" sz="1600" dirty="0">
                <a:latin typeface="Century Gothic" panose="020B0502020202020204" pitchFamily="34" charset="0"/>
              </a:rPr>
              <a:t>The data transfer can happen in either direction. The client can download (pull) data from the server, or the client can upload (push) data to the server.</a:t>
            </a:r>
          </a:p>
          <a:p>
            <a:endParaRPr lang="en-US" sz="16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397536269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31080" y="1716491"/>
            <a:ext cx="4312920" cy="2935753"/>
          </a:xfrm>
          <a:prstGeom prst="rect">
            <a:avLst/>
          </a:prstGeom>
        </p:spPr>
      </p:pic>
      <p:sp>
        <p:nvSpPr>
          <p:cNvPr id="4" name="Content Placeholder 3"/>
          <p:cNvSpPr>
            <a:spLocks noGrp="1"/>
          </p:cNvSpPr>
          <p:nvPr>
            <p:ph idx="1"/>
          </p:nvPr>
        </p:nvSpPr>
        <p:spPr>
          <a:xfrm>
            <a:off x="167953" y="1232592"/>
            <a:ext cx="4906967" cy="3693972"/>
          </a:xfrm>
        </p:spPr>
        <p:txBody>
          <a:bodyPr/>
          <a:lstStyle/>
          <a:p>
            <a:pPr marL="0" indent="0" algn="just">
              <a:lnSpc>
                <a:spcPct val="85000"/>
              </a:lnSpc>
              <a:spcBef>
                <a:spcPct val="30000"/>
              </a:spcBef>
              <a:buNone/>
            </a:pPr>
            <a:r>
              <a:rPr lang="en-US" sz="2000" dirty="0">
                <a:latin typeface="Century Gothic" panose="020B0502020202020204" pitchFamily="34" charset="0"/>
              </a:rPr>
              <a:t>The Server Message Block (SMB) is a client/server, request-response file sharing protocol. Servers can make their own resources available to clients on the network.</a:t>
            </a:r>
          </a:p>
          <a:p>
            <a:pPr marL="0" indent="0" algn="just">
              <a:buNone/>
            </a:pPr>
            <a:r>
              <a:rPr lang="en-US" sz="2000" dirty="0">
                <a:latin typeface="Century Gothic" panose="020B0502020202020204" pitchFamily="34" charset="0"/>
              </a:rPr>
              <a:t>Three functions of SMB messages:</a:t>
            </a:r>
          </a:p>
          <a:p>
            <a:pPr lvl="2" algn="just">
              <a:buFont typeface="Arial" panose="020B0604020202020204" pitchFamily="34" charset="0"/>
              <a:buChar char="•"/>
            </a:pPr>
            <a:r>
              <a:rPr lang="en-US" sz="1500" dirty="0">
                <a:latin typeface="Century Gothic" panose="020B0502020202020204" pitchFamily="34" charset="0"/>
              </a:rPr>
              <a:t>Start, authenticate, and terminate sessions</a:t>
            </a:r>
          </a:p>
          <a:p>
            <a:pPr lvl="2" algn="just">
              <a:buFont typeface="Arial" panose="020B0604020202020204" pitchFamily="34" charset="0"/>
              <a:buChar char="•"/>
            </a:pPr>
            <a:r>
              <a:rPr lang="en-US" sz="1500" dirty="0">
                <a:latin typeface="Century Gothic" panose="020B0502020202020204" pitchFamily="34" charset="0"/>
              </a:rPr>
              <a:t>Control file and printer access</a:t>
            </a:r>
          </a:p>
          <a:p>
            <a:pPr lvl="2" algn="just">
              <a:buFont typeface="Arial" panose="020B0604020202020204" pitchFamily="34" charset="0"/>
              <a:buChar char="•"/>
            </a:pPr>
            <a:r>
              <a:rPr lang="en-US" sz="1500" dirty="0">
                <a:latin typeface="Century Gothic" panose="020B0502020202020204" pitchFamily="34" charset="0"/>
              </a:rPr>
              <a:t>Allow an application to send or receive messages to or from another device</a:t>
            </a:r>
          </a:p>
          <a:p>
            <a:pPr marL="0" indent="0" algn="just">
              <a:buNone/>
            </a:pPr>
            <a:r>
              <a:rPr lang="en-US" sz="2000" dirty="0">
                <a:latin typeface="Century Gothic" panose="020B0502020202020204" pitchFamily="34" charset="0"/>
              </a:rPr>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sz="2000" dirty="0">
              <a:latin typeface="Century Gothic" panose="020B0502020202020204" pitchFamily="34" charset="0"/>
            </a:endParaRPr>
          </a:p>
          <a:p>
            <a:pPr>
              <a:lnSpc>
                <a:spcPct val="85000"/>
              </a:lnSpc>
              <a:spcBef>
                <a:spcPct val="30000"/>
              </a:spcBef>
              <a:buFont typeface="Arial" panose="020B0604020202020204" pitchFamily="34" charset="0"/>
              <a:buChar char="•"/>
            </a:pPr>
            <a:endParaRPr lang="en-US" sz="2000" dirty="0">
              <a:latin typeface="Century Gothic" panose="020B0502020202020204" pitchFamily="34" charset="0"/>
            </a:endParaRPr>
          </a:p>
        </p:txBody>
      </p:sp>
      <p:sp>
        <p:nvSpPr>
          <p:cNvPr id="21505" name="Rectangle 2"/>
          <p:cNvSpPr>
            <a:spLocks noGrp="1" noChangeArrowheads="1"/>
          </p:cNvSpPr>
          <p:nvPr>
            <p:ph type="title"/>
          </p:nvPr>
        </p:nvSpPr>
        <p:spPr>
          <a:xfrm>
            <a:off x="167953" y="272472"/>
            <a:ext cx="9756290" cy="838200"/>
          </a:xfrm>
        </p:spPr>
        <p:txBody>
          <a:bodyPr/>
          <a:lstStyle/>
          <a:p>
            <a:r>
              <a:rPr lang="en-US" sz="1600" dirty="0">
                <a:latin typeface="Century Gothic" panose="020B0502020202020204" pitchFamily="34" charset="0"/>
              </a:rPr>
              <a:t>File Sharing Services</a:t>
            </a:r>
            <a:br>
              <a:rPr lang="en-US" dirty="0">
                <a:latin typeface="Century Gothic" panose="020B0502020202020204" pitchFamily="34" charset="0"/>
              </a:rPr>
            </a:br>
            <a:r>
              <a:rPr lang="en-US" dirty="0">
                <a:latin typeface="Century Gothic" panose="020B0502020202020204" pitchFamily="34" charset="0"/>
              </a:rPr>
              <a:t>Server Message Block</a:t>
            </a:r>
          </a:p>
        </p:txBody>
      </p:sp>
    </p:spTree>
    <p:custDataLst>
      <p:tags r:id="rId1"/>
    </p:custDataLst>
    <p:extLst>
      <p:ext uri="{BB962C8B-B14F-4D97-AF65-F5344CB8AC3E}">
        <p14:creationId xmlns:p14="http://schemas.microsoft.com/office/powerpoint/2010/main" val="387520818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11.5 File Sharing Services</a:t>
            </a:r>
            <a:endParaRPr lang="en-US" altLang="en-US" dirty="0"/>
          </a:p>
        </p:txBody>
      </p:sp>
    </p:spTree>
    <p:custDataLst>
      <p:tags r:id="rId1"/>
    </p:custDataLst>
    <p:extLst>
      <p:ext uri="{BB962C8B-B14F-4D97-AF65-F5344CB8AC3E}">
        <p14:creationId xmlns:p14="http://schemas.microsoft.com/office/powerpoint/2010/main" val="409294567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15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2899299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r>
              <a:rPr lang="en-US" sz="2000" dirty="0">
                <a:latin typeface="Century Gothic" panose="020B0502020202020204" pitchFamily="34" charset="0"/>
              </a:rPr>
              <a:t>Explain the operation of the application layer in providing support to end-user applications.</a:t>
            </a:r>
          </a:p>
          <a:p>
            <a:r>
              <a:rPr lang="en-US" sz="2000" dirty="0">
                <a:latin typeface="Century Gothic" panose="020B0502020202020204" pitchFamily="34" charset="0"/>
              </a:rPr>
              <a:t>Explain how well-known TCP/IP application layer protocols and services operate.</a:t>
            </a:r>
          </a:p>
          <a:p>
            <a:r>
              <a:rPr lang="en-US" sz="2000" dirty="0">
                <a:latin typeface="Century Gothic" panose="020B0502020202020204" pitchFamily="34" charset="0"/>
              </a:rPr>
              <a:t>Advantages and disadvantages of using a Peer to Peer Network.</a:t>
            </a:r>
          </a:p>
          <a:p>
            <a:r>
              <a:rPr lang="en-US" sz="2000" dirty="0">
                <a:latin typeface="Century Gothic" panose="020B0502020202020204" pitchFamily="34" charset="0"/>
              </a:rPr>
              <a:t>3 common HTTP messages types.</a:t>
            </a:r>
          </a:p>
          <a:p>
            <a:r>
              <a:rPr lang="en-US" sz="2000" dirty="0">
                <a:latin typeface="Century Gothic" panose="020B0502020202020204" pitchFamily="34" charset="0"/>
              </a:rPr>
              <a:t>The differences between POP3 and IMAP.</a:t>
            </a:r>
          </a:p>
          <a:p>
            <a:r>
              <a:rPr lang="en-US" sz="2000" dirty="0">
                <a:latin typeface="Century Gothic" panose="020B0502020202020204" pitchFamily="34" charset="0"/>
              </a:rPr>
              <a:t>The differences between FTP and Server Message Block (SMB).</a:t>
            </a:r>
          </a:p>
          <a:p>
            <a:endParaRPr lang="en-US" dirty="0"/>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972215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293266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Century Gothic" panose="020B0502020202020204" pitchFamily="34" charset="0"/>
              </a:rPr>
              <a:t>Network Security Fundamentals</a:t>
            </a:r>
          </a:p>
        </p:txBody>
      </p:sp>
      <p:sp>
        <p:nvSpPr>
          <p:cNvPr id="5" name="Text Box 3"/>
          <p:cNvSpPr txBox="1">
            <a:spLocks noGrp="1" noChangeArrowheads="1"/>
          </p:cNvSpPr>
          <p:nvPr>
            <p:ph type="title"/>
          </p:nvPr>
        </p:nvSpPr>
        <p:spPr bwMode="auto">
          <a:xfrm>
            <a:off x="2001791" y="671748"/>
            <a:ext cx="4764867"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1822244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CA" sz="2400" dirty="0"/>
              <a:t>11.1 Application, Session and Presentation</a:t>
            </a:r>
            <a:endParaRPr lang="en-U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93868" y="1565376"/>
            <a:ext cx="8695135" cy="3284359"/>
          </a:xfrm>
        </p:spPr>
        <p:txBody>
          <a:bodyPr/>
          <a:lstStyle/>
          <a:p>
            <a:pPr algn="just">
              <a:buFont typeface="Arial" panose="020B0604020202020204" pitchFamily="34" charset="0"/>
              <a:buChar char="•"/>
            </a:pPr>
            <a:r>
              <a:rPr lang="en-US" sz="2100" dirty="0">
                <a:latin typeface="Century Gothic" panose="020B0502020202020204" pitchFamily="34" charset="0"/>
              </a:rPr>
              <a:t>The upper three layers of the OSI model (application, presentation, and session) define functions of the TCP/IP application layer.</a:t>
            </a:r>
          </a:p>
          <a:p>
            <a:pPr algn="just">
              <a:buFont typeface="Arial" panose="020B0604020202020204" pitchFamily="34" charset="0"/>
              <a:buChar char="•"/>
            </a:pPr>
            <a:r>
              <a:rPr lang="en-US" sz="2100" dirty="0">
                <a:latin typeface="Century Gothic" panose="020B0502020202020204" pitchFamily="34" charset="0"/>
              </a:rPr>
              <a:t>The application layer provides the interface between the applications used to communicate, and the underlying network over which messages are transmitted.</a:t>
            </a:r>
          </a:p>
          <a:p>
            <a:pPr algn="just">
              <a:buFont typeface="Arial" panose="020B0604020202020204" pitchFamily="34" charset="0"/>
              <a:buChar char="•"/>
            </a:pPr>
            <a:r>
              <a:rPr lang="en-US" sz="2100" dirty="0">
                <a:latin typeface="Century Gothic" panose="020B0502020202020204" pitchFamily="34" charset="0"/>
              </a:rPr>
              <a:t>Some of the most widely known application layer protocols include HTTP, FTP, TFTP, IMAP and DNS.</a:t>
            </a:r>
            <a:endParaRPr lang="en-US" altLang="ja-JP" sz="2100" dirty="0">
              <a:latin typeface="Century Gothic" panose="020B0502020202020204" pitchFamily="34" charset="0"/>
            </a:endParaRPr>
          </a:p>
        </p:txBody>
      </p:sp>
      <p:sp>
        <p:nvSpPr>
          <p:cNvPr id="8194" name="Rectangle 2"/>
          <p:cNvSpPr>
            <a:spLocks noGrp="1" noChangeArrowheads="1"/>
          </p:cNvSpPr>
          <p:nvPr>
            <p:ph type="title"/>
          </p:nvPr>
        </p:nvSpPr>
        <p:spPr/>
        <p:txBody>
          <a:bodyPr/>
          <a:lstStyle/>
          <a:p>
            <a:r>
              <a:rPr lang="en-US" altLang="en-US" sz="1800" dirty="0">
                <a:latin typeface="Century Gothic" panose="020B0502020202020204" pitchFamily="34" charset="0"/>
              </a:rPr>
              <a:t>Application, Presentation, and Session</a:t>
            </a:r>
            <a:br>
              <a:rPr lang="en-US" altLang="en-US" sz="3600" dirty="0">
                <a:latin typeface="Century Gothic" panose="020B0502020202020204" pitchFamily="34" charset="0"/>
              </a:rPr>
            </a:br>
            <a:r>
              <a:rPr lang="en-US" altLang="en-US" sz="3600" dirty="0">
                <a:latin typeface="Century Gothic" panose="020B0502020202020204" pitchFamily="34" charset="0"/>
              </a:rPr>
              <a:t>Application Layer</a:t>
            </a:r>
          </a:p>
        </p:txBody>
      </p:sp>
    </p:spTree>
    <p:custDataLst>
      <p:tags r:id="rId1"/>
    </p:custDataLst>
    <p:extLst>
      <p:ext uri="{BB962C8B-B14F-4D97-AF65-F5344CB8AC3E}">
        <p14:creationId xmlns:p14="http://schemas.microsoft.com/office/powerpoint/2010/main" val="396053184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800" dirty="0">
                <a:latin typeface="Century Gothic" panose="020B0502020202020204" pitchFamily="34" charset="0"/>
              </a:rPr>
              <a:t>Application, Presentation, and Session</a:t>
            </a:r>
            <a:br>
              <a:rPr lang="en-US" altLang="en-US" sz="3600" dirty="0">
                <a:latin typeface="Century Gothic" panose="020B0502020202020204" pitchFamily="34" charset="0"/>
              </a:rPr>
            </a:br>
            <a:r>
              <a:rPr lang="en-US" altLang="en-US" sz="3600" dirty="0">
                <a:latin typeface="Century Gothic" panose="020B0502020202020204" pitchFamily="34" charset="0"/>
              </a:rPr>
              <a:t>Application Layer (Continued)</a:t>
            </a:r>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4232"/>
          <a:stretch/>
        </p:blipFill>
        <p:spPr>
          <a:xfrm>
            <a:off x="426720" y="1341120"/>
            <a:ext cx="8539305" cy="5215070"/>
          </a:xfrm>
          <a:prstGeom prst="rect">
            <a:avLst/>
          </a:prstGeom>
        </p:spPr>
      </p:pic>
    </p:spTree>
    <p:custDataLst>
      <p:tags r:id="rId1"/>
    </p:custDataLst>
    <p:extLst>
      <p:ext uri="{BB962C8B-B14F-4D97-AF65-F5344CB8AC3E}">
        <p14:creationId xmlns:p14="http://schemas.microsoft.com/office/powerpoint/2010/main" val="321318480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5355" y="1656194"/>
            <a:ext cx="8820669" cy="3806612"/>
          </a:xfrm>
        </p:spPr>
        <p:txBody>
          <a:bodyPr/>
          <a:lstStyle/>
          <a:p>
            <a:pPr marL="0" indent="0">
              <a:buNone/>
            </a:pPr>
            <a:r>
              <a:rPr lang="en-US" sz="2000" dirty="0">
                <a:latin typeface="Century Gothic" panose="020B0502020202020204" pitchFamily="34" charset="0"/>
              </a:rPr>
              <a:t>The presentation layer has three primary functions:</a:t>
            </a:r>
          </a:p>
          <a:p>
            <a:pPr lvl="2" algn="just">
              <a:buFont typeface="Arial" panose="020B0604020202020204" pitchFamily="34" charset="0"/>
              <a:buChar char="•"/>
            </a:pPr>
            <a:r>
              <a:rPr lang="en-US" dirty="0">
                <a:latin typeface="Century Gothic" panose="020B0502020202020204" pitchFamily="34" charset="0"/>
              </a:rPr>
              <a:t>Formatting, or presenting, data at the source device into a compatible format for receipt by the destination device</a:t>
            </a:r>
          </a:p>
          <a:p>
            <a:pPr lvl="2" algn="just">
              <a:buFont typeface="Arial" panose="020B0604020202020204" pitchFamily="34" charset="0"/>
              <a:buChar char="•"/>
            </a:pPr>
            <a:r>
              <a:rPr lang="en-US" dirty="0">
                <a:latin typeface="Century Gothic" panose="020B0502020202020204" pitchFamily="34" charset="0"/>
              </a:rPr>
              <a:t>Compressing data in a way that can be decompressed by the destination device</a:t>
            </a:r>
          </a:p>
          <a:p>
            <a:pPr lvl="2" algn="just">
              <a:buFont typeface="Arial" panose="020B0604020202020204" pitchFamily="34" charset="0"/>
              <a:buChar char="•"/>
            </a:pPr>
            <a:r>
              <a:rPr lang="en-US" dirty="0">
                <a:latin typeface="Century Gothic" panose="020B0502020202020204" pitchFamily="34" charset="0"/>
              </a:rPr>
              <a:t>Encrypting data for transmission and decrypting data upon receipt</a:t>
            </a:r>
          </a:p>
          <a:p>
            <a:pPr marL="0" indent="0" algn="just">
              <a:buNone/>
            </a:pPr>
            <a:r>
              <a:rPr lang="en-US" sz="2000" dirty="0">
                <a:latin typeface="Century Gothic" panose="020B0502020202020204" pitchFamily="34" charset="0"/>
              </a:rPr>
              <a:t>The session layer functions:</a:t>
            </a:r>
          </a:p>
          <a:p>
            <a:pPr lvl="3" algn="just">
              <a:buFont typeface="Arial" panose="020B0604020202020204" pitchFamily="34" charset="0"/>
              <a:buChar char="•"/>
            </a:pPr>
            <a:r>
              <a:rPr lang="en-US" dirty="0">
                <a:latin typeface="Century Gothic" panose="020B0502020202020204" pitchFamily="34" charset="0"/>
              </a:rPr>
              <a:t>It creates and maintains dialogs between source and destination applications. </a:t>
            </a:r>
          </a:p>
          <a:p>
            <a:pPr lvl="3" algn="just">
              <a:buFont typeface="Arial" panose="020B0604020202020204" pitchFamily="34" charset="0"/>
              <a:buChar char="•"/>
            </a:pPr>
            <a:r>
              <a:rPr lang="en-US" dirty="0">
                <a:latin typeface="Century Gothic" panose="020B0502020202020204" pitchFamily="34" charset="0"/>
              </a:rPr>
              <a:t>It handles the exchange of information to initiate dialogs, keep them active, and to restart sessions that are disrupted or idle for a long period of time.</a:t>
            </a:r>
          </a:p>
        </p:txBody>
      </p:sp>
      <p:sp>
        <p:nvSpPr>
          <p:cNvPr id="8194" name="Rectangle 2"/>
          <p:cNvSpPr>
            <a:spLocks noGrp="1" noChangeArrowheads="1"/>
          </p:cNvSpPr>
          <p:nvPr>
            <p:ph type="title"/>
          </p:nvPr>
        </p:nvSpPr>
        <p:spPr/>
        <p:txBody>
          <a:bodyPr/>
          <a:lstStyle/>
          <a:p>
            <a:r>
              <a:rPr lang="en-US" altLang="en-US" sz="2000" dirty="0">
                <a:latin typeface="Century Gothic" panose="020B0502020202020204" pitchFamily="34" charset="0"/>
              </a:rPr>
              <a:t>Application, Presentation, and Session</a:t>
            </a:r>
            <a:br>
              <a:rPr lang="en-US" altLang="en-US" sz="4000" dirty="0">
                <a:latin typeface="Century Gothic" panose="020B0502020202020204" pitchFamily="34" charset="0"/>
              </a:rPr>
            </a:br>
            <a:r>
              <a:rPr lang="en-US" altLang="en-US" dirty="0">
                <a:latin typeface="Century Gothic" panose="020B0502020202020204" pitchFamily="34" charset="0"/>
              </a:rPr>
              <a:t>Presentation and Session Layer</a:t>
            </a:r>
          </a:p>
        </p:txBody>
      </p:sp>
    </p:spTree>
    <p:custDataLst>
      <p:tags r:id="rId1"/>
    </p:custDataLst>
    <p:extLst>
      <p:ext uri="{BB962C8B-B14F-4D97-AF65-F5344CB8AC3E}">
        <p14:creationId xmlns:p14="http://schemas.microsoft.com/office/powerpoint/2010/main" val="2319731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0425" y="546792"/>
            <a:ext cx="8772157" cy="838200"/>
          </a:xfrm>
        </p:spPr>
        <p:txBody>
          <a:bodyPr/>
          <a:lstStyle/>
          <a:p>
            <a:r>
              <a:rPr lang="en-US" altLang="en-US" sz="1800" dirty="0">
                <a:latin typeface="Century Gothic" panose="020B0502020202020204" pitchFamily="34" charset="0"/>
              </a:rPr>
              <a:t>Application, Presentation, and Session</a:t>
            </a:r>
            <a:br>
              <a:rPr lang="en-US" altLang="en-US" sz="3600" dirty="0">
                <a:latin typeface="Century Gothic" panose="020B0502020202020204" pitchFamily="34" charset="0"/>
              </a:rPr>
            </a:br>
            <a:r>
              <a:rPr lang="en-US" altLang="en-US" dirty="0">
                <a:latin typeface="Century Gothic" panose="020B0502020202020204" pitchFamily="34" charset="0"/>
              </a:rPr>
              <a:t>Presentation and Session Layer (Continued)</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0520" y="1369752"/>
            <a:ext cx="8593022" cy="5120977"/>
          </a:xfrm>
          <a:prstGeom prst="rect">
            <a:avLst/>
          </a:prstGeom>
        </p:spPr>
      </p:pic>
    </p:spTree>
    <p:custDataLst>
      <p:tags r:id="rId1"/>
    </p:custDataLst>
    <p:extLst>
      <p:ext uri="{BB962C8B-B14F-4D97-AF65-F5344CB8AC3E}">
        <p14:creationId xmlns:p14="http://schemas.microsoft.com/office/powerpoint/2010/main" val="328346270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D819517321244184198FCFAB842BC7" ma:contentTypeVersion="2" ma:contentTypeDescription="Create a new document." ma:contentTypeScope="" ma:versionID="7183044b46c852002003ca7d8fa126e2">
  <xsd:schema xmlns:xsd="http://www.w3.org/2001/XMLSchema" xmlns:xs="http://www.w3.org/2001/XMLSchema" xmlns:p="http://schemas.microsoft.com/office/2006/metadata/properties" xmlns:ns2="4d007345-75e0-43f1-971e-037a41bc0b74" targetNamespace="http://schemas.microsoft.com/office/2006/metadata/properties" ma:root="true" ma:fieldsID="e834d1fd24cf36ba3cc596628463c69b" ns2:_="">
    <xsd:import namespace="4d007345-75e0-43f1-971e-037a41bc0b7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07345-75e0-43f1-971e-037a41bc0b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A99375-38CA-4936-81E8-1F7CD92984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007345-75e0-43f1-971e-037a41bc0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F9B59B-C827-4E32-A5B9-2ED665FDF3AA}">
  <ds:schemaRefs>
    <ds:schemaRef ds:uri="http://schemas.microsoft.com/sharepoint/v3/contenttype/forms"/>
  </ds:schemaRefs>
</ds:datastoreItem>
</file>

<file path=customXml/itemProps3.xml><?xml version="1.0" encoding="utf-8"?>
<ds:datastoreItem xmlns:ds="http://schemas.openxmlformats.org/officeDocument/2006/customXml" ds:itemID="{30B19312-2E84-490C-AB72-2370AE9BA5A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27876</TotalTime>
  <Pages>28</Pages>
  <Words>3624</Words>
  <Application>Microsoft Office PowerPoint</Application>
  <PresentationFormat>On-screen Show (4:3)</PresentationFormat>
  <Paragraphs>370</Paragraphs>
  <Slides>50</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Century Gothic</vt:lpstr>
      <vt:lpstr>Montserrat</vt:lpstr>
      <vt:lpstr>PT Sans</vt:lpstr>
      <vt:lpstr>1_UCTI-Template-foundation-level</vt:lpstr>
      <vt:lpstr>PowerPoint Presentation</vt:lpstr>
      <vt:lpstr>Topic &amp; Structure of The Lesson</vt:lpstr>
      <vt:lpstr>Learning Outcomes</vt:lpstr>
      <vt:lpstr>Key Terms You Must Be Able To Use</vt:lpstr>
      <vt:lpstr>11.1 Application, Session and Presentation</vt:lpstr>
      <vt:lpstr>Application, Presentation, and Session Application Layer</vt:lpstr>
      <vt:lpstr>Application, Presentation, and Session Application Layer (Continued)</vt:lpstr>
      <vt:lpstr>Application, Presentation, and Session Presentation and Session Layer</vt:lpstr>
      <vt:lpstr>Application, Presentation, and Session Presentation and Session Layer (Continued)</vt:lpstr>
      <vt:lpstr>Application, Presentation, and Session TCP/IP Application Layer Protocols</vt:lpstr>
      <vt:lpstr>Check your understanding – 11.1 Application, Session and Presentation</vt:lpstr>
      <vt:lpstr>11.2 Peer to Peer</vt:lpstr>
      <vt:lpstr>Peer-to-Peer Client-Server Model</vt:lpstr>
      <vt:lpstr>Peer-to-Peer Peer-to-Peer Networks</vt:lpstr>
      <vt:lpstr>Peer-to-Peer Peer-to-Peer Applications</vt:lpstr>
      <vt:lpstr>Peer-to-Peer Common P2P Applications</vt:lpstr>
      <vt:lpstr>Check your understanding – 11.2 Peer to Peer</vt:lpstr>
      <vt:lpstr>11.3 Web and Email Protocols</vt:lpstr>
      <vt:lpstr>Web and Email Protocols Hypertext Transfer Protocol and Hypertext Markup Language</vt:lpstr>
      <vt:lpstr>Web and Email Protocols Hypertext Transfer Protocol and Hypertext Markup Language (Continued) </vt:lpstr>
      <vt:lpstr>Web and Email Protocols Hypertext Transfer Protocol and Hypertext Markup Language (Continued) </vt:lpstr>
      <vt:lpstr>Web and Email Protocols Hypertext Transfer Protocol and Hypertext Markup Language (Continued) </vt:lpstr>
      <vt:lpstr>Web and Email Protocols HTTP and HTTPS</vt:lpstr>
      <vt:lpstr>Web and Email Protocols Email Protocols</vt:lpstr>
      <vt:lpstr>Web and Email Protocols SMTP, POP and IMAP</vt:lpstr>
      <vt:lpstr>Web and Email Protocols SMTP, POP and IMAP (Continued)</vt:lpstr>
      <vt:lpstr>Web and Email Protocols SMTP, POP and IMAP (Continued)</vt:lpstr>
      <vt:lpstr>Check your understanding – 11.3 Web and Email Protocols</vt:lpstr>
      <vt:lpstr>11.4 IP Addressing Services</vt:lpstr>
      <vt:lpstr>IP Addressing Services Domain Name Service</vt:lpstr>
      <vt:lpstr>IP Addressing Services DNS Message Format</vt:lpstr>
      <vt:lpstr>IP Addressing Services DNS Message Format (Continued)</vt:lpstr>
      <vt:lpstr>IP Addressing Services DNS Hierarchy</vt:lpstr>
      <vt:lpstr>IP Addressing Services The nslookup Command</vt:lpstr>
      <vt:lpstr>Activity in Netacad – Syntax Checker – The nslookup Command</vt:lpstr>
      <vt:lpstr>IP Addressing Services Dynamic Host Configuration Protocol</vt:lpstr>
      <vt:lpstr>IP Addressing Services Dynamic Host Configuration Protocol (Continued)</vt:lpstr>
      <vt:lpstr>IP Addressing Services DHCP Operation</vt:lpstr>
      <vt:lpstr>IP Addressing Services DHCP Operation (Continued)</vt:lpstr>
      <vt:lpstr>Check your understanding – 11.4 IP Addressing Services</vt:lpstr>
      <vt:lpstr>11.5 File Sharing Services</vt:lpstr>
      <vt:lpstr>File Sharing Services File Transfer Protocol</vt:lpstr>
      <vt:lpstr>File Sharing Services Server Message Block</vt:lpstr>
      <vt:lpstr>Check your understanding – 11.5 File Sharing Services</vt:lpstr>
      <vt:lpstr>Quick Review Question</vt:lpstr>
      <vt:lpstr>PowerPoint Presentation</vt:lpstr>
      <vt:lpstr>Question and Answer Session</vt:lpstr>
      <vt:lpstr>What we will cover next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Salmiah Amin</cp:lastModifiedBy>
  <cp:revision>1080</cp:revision>
  <cp:lastPrinted>1999-01-27T00:54:54Z</cp:lastPrinted>
  <dcterms:created xsi:type="dcterms:W3CDTF">2006-10-23T15:07:30Z</dcterms:created>
  <dcterms:modified xsi:type="dcterms:W3CDTF">2024-12-08T15:13:58Z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0x01010016D819517321244184198FCFAB842BC7</vt:lpwstr>
  </property>
</Properties>
</file>